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20.xml" ContentType="application/vnd.openxmlformats-officedocument.drawingml.chart+xml"/>
  <Override PartName="/ppt/charts/chart30.xml" ContentType="application/vnd.openxmlformats-officedocument.drawingml.chart+xml"/>
  <Override PartName="/ppt/charts/chart40.xml" ContentType="application/vnd.openxmlformats-officedocument.drawingml.chart+xml"/>
  <Override PartName="/ppt/charts/colors20.xml" ContentType="application/vnd.ms-office.chartcolorstyle+xml"/>
  <Override PartName="/ppt/charts/style2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40.xml" ContentType="application/vnd.ms-office.chartcolorstyle+xml"/>
  <Override PartName="/ppt/charts/style4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57"/>
  </p:notesMasterIdLst>
  <p:sldIdLst>
    <p:sldId id="256" r:id="rId2"/>
    <p:sldId id="266" r:id="rId3"/>
    <p:sldId id="285" r:id="rId4"/>
    <p:sldId id="269" r:id="rId5"/>
    <p:sldId id="270" r:id="rId6"/>
    <p:sldId id="271" r:id="rId7"/>
    <p:sldId id="272" r:id="rId8"/>
    <p:sldId id="286" r:id="rId9"/>
    <p:sldId id="273" r:id="rId10"/>
    <p:sldId id="274" r:id="rId11"/>
    <p:sldId id="282" r:id="rId12"/>
    <p:sldId id="317" r:id="rId13"/>
    <p:sldId id="316" r:id="rId14"/>
    <p:sldId id="319" r:id="rId15"/>
    <p:sldId id="320" r:id="rId16"/>
    <p:sldId id="318" r:id="rId17"/>
    <p:sldId id="321" r:id="rId18"/>
    <p:sldId id="276" r:id="rId19"/>
    <p:sldId id="277" r:id="rId20"/>
    <p:sldId id="278" r:id="rId21"/>
    <p:sldId id="263" r:id="rId22"/>
    <p:sldId id="279" r:id="rId23"/>
    <p:sldId id="280" r:id="rId24"/>
    <p:sldId id="281" r:id="rId25"/>
    <p:sldId id="284" r:id="rId26"/>
    <p:sldId id="311" r:id="rId27"/>
    <p:sldId id="312" r:id="rId28"/>
    <p:sldId id="288" r:id="rId29"/>
    <p:sldId id="313" r:id="rId30"/>
    <p:sldId id="287" r:id="rId31"/>
    <p:sldId id="289" r:id="rId32"/>
    <p:sldId id="290" r:id="rId33"/>
    <p:sldId id="257" r:id="rId34"/>
    <p:sldId id="291" r:id="rId35"/>
    <p:sldId id="262" r:id="rId36"/>
    <p:sldId id="303" r:id="rId37"/>
    <p:sldId id="292" r:id="rId38"/>
    <p:sldId id="293" r:id="rId39"/>
    <p:sldId id="294" r:id="rId40"/>
    <p:sldId id="296" r:id="rId41"/>
    <p:sldId id="310" r:id="rId42"/>
    <p:sldId id="304" r:id="rId43"/>
    <p:sldId id="300" r:id="rId44"/>
    <p:sldId id="301" r:id="rId45"/>
    <p:sldId id="302" r:id="rId46"/>
    <p:sldId id="305" r:id="rId47"/>
    <p:sldId id="306" r:id="rId48"/>
    <p:sldId id="295" r:id="rId49"/>
    <p:sldId id="297" r:id="rId50"/>
    <p:sldId id="298" r:id="rId51"/>
    <p:sldId id="307" r:id="rId52"/>
    <p:sldId id="308" r:id="rId53"/>
    <p:sldId id="309" r:id="rId54"/>
    <p:sldId id="315" r:id="rId55"/>
    <p:sldId id="31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1"/>
    <p:restoredTop sz="86398"/>
  </p:normalViewPr>
  <p:slideViewPr>
    <p:cSldViewPr snapToGrid="0" snapToObjects="1">
      <p:cViewPr>
        <p:scale>
          <a:sx n="102" d="100"/>
          <a:sy n="102" d="100"/>
        </p:scale>
        <p:origin x="144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exposures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02-2D49-B072-A5C9F9E210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02-2D49-B072-A5C9F9E210D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02-2D49-B072-A5C9F9E210D1}"/>
              </c:ext>
            </c:extLst>
          </c:dPt>
          <c:cat>
            <c:strRef>
              <c:f>Sheet1!$A$2:$A$4</c:f>
              <c:strCache>
                <c:ptCount val="3"/>
                <c:pt idx="0">
                  <c:v>Sig. 1A</c:v>
                </c:pt>
                <c:pt idx="1">
                  <c:v>Sig. 1B</c:v>
                </c:pt>
                <c:pt idx="2">
                  <c:v>Sig.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59-264A-9913-B439C8D8FB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exposures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47-774A-8778-3E943C4F1F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47-774A-8778-3E943C4F1F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47-774A-8778-3E943C4F1F56}"/>
              </c:ext>
            </c:extLst>
          </c:dPt>
          <c:cat>
            <c:strRef>
              <c:f>Sheet1!$A$2:$A$4</c:f>
              <c:strCache>
                <c:ptCount val="3"/>
                <c:pt idx="0">
                  <c:v>Sig. 1A</c:v>
                </c:pt>
                <c:pt idx="1">
                  <c:v>Sig. 1B</c:v>
                </c:pt>
                <c:pt idx="2">
                  <c:v>Sig.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47-774A-8778-3E943C4F1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C&gt;A</c:v>
                </c:pt>
                <c:pt idx="1">
                  <c:v>C&gt;G</c:v>
                </c:pt>
                <c:pt idx="2">
                  <c:v>C&gt;T</c:v>
                </c:pt>
                <c:pt idx="3">
                  <c:v>T&gt;A</c:v>
                </c:pt>
                <c:pt idx="4">
                  <c:v>T&gt;C</c:v>
                </c:pt>
                <c:pt idx="5">
                  <c:v>T&gt;G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0.14000000000000001</c:v>
                </c:pt>
                <c:pt idx="1">
                  <c:v>0.05</c:v>
                </c:pt>
                <c:pt idx="2">
                  <c:v>0.08</c:v>
                </c:pt>
                <c:pt idx="3">
                  <c:v>0.35</c:v>
                </c:pt>
                <c:pt idx="4">
                  <c:v>0.16</c:v>
                </c:pt>
                <c:pt idx="5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3-254C-8828-5E0CE99FDD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1095935"/>
        <c:axId val="1116268895"/>
      </c:barChart>
      <c:catAx>
        <c:axId val="1101095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16268895"/>
        <c:crosses val="autoZero"/>
        <c:auto val="1"/>
        <c:lblAlgn val="ctr"/>
        <c:lblOffset val="100"/>
        <c:noMultiLvlLbl val="0"/>
      </c:catAx>
      <c:valAx>
        <c:axId val="1116268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1095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exposures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8F-D643-8CCF-3646765F03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8F-D643-8CCF-3646765F03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8F-D643-8CCF-3646765F03A3}"/>
              </c:ext>
            </c:extLst>
          </c:dPt>
          <c:cat>
            <c:strRef>
              <c:f>Sheet1!$A$2:$A$4</c:f>
              <c:strCache>
                <c:ptCount val="3"/>
                <c:pt idx="0">
                  <c:v>Sig. 1A</c:v>
                </c:pt>
                <c:pt idx="1">
                  <c:v>Sig. 1B</c:v>
                </c:pt>
                <c:pt idx="2">
                  <c:v>Sig.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6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18F-D643-8CCF-3646765F0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T</c:v>
                </c:pt>
                <c:pt idx="2">
                  <c:v>C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0.2</c:v>
                </c:pt>
                <c:pt idx="2">
                  <c:v>0.15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E3-1D49-98FB-158F4BBBF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502639"/>
        <c:axId val="1109516895"/>
      </c:barChart>
      <c:catAx>
        <c:axId val="60650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09516895"/>
        <c:crosses val="autoZero"/>
        <c:auto val="1"/>
        <c:lblAlgn val="ctr"/>
        <c:lblOffset val="100"/>
        <c:noMultiLvlLbl val="0"/>
      </c:catAx>
      <c:valAx>
        <c:axId val="1109516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650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Proportions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7-2B43-B712-F2ED38795A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7-2B43-B712-F2ED38795A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F7-2B43-B712-F2ED38795A38}"/>
              </c:ext>
            </c:extLst>
          </c:dPt>
          <c:cat>
            <c:strRef>
              <c:f>Sheet1!$A$2:$A$4</c:f>
              <c:strCache>
                <c:ptCount val="3"/>
                <c:pt idx="0">
                  <c:v>Sig. 1</c:v>
                </c:pt>
                <c:pt idx="1">
                  <c:v>Sig. 2</c:v>
                </c:pt>
                <c:pt idx="2">
                  <c:v>Sig.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F7-2B43-B712-F2ED38795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T</c:v>
                </c:pt>
                <c:pt idx="2">
                  <c:v>C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0.7</c:v>
                </c:pt>
                <c:pt idx="2">
                  <c:v>0.05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2-634A-8A43-0CA4F1D8F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502639"/>
        <c:axId val="1109516895"/>
      </c:barChart>
      <c:catAx>
        <c:axId val="60650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09516895"/>
        <c:crosses val="autoZero"/>
        <c:auto val="1"/>
        <c:lblAlgn val="ctr"/>
        <c:lblOffset val="100"/>
        <c:noMultiLvlLbl val="0"/>
      </c:catAx>
      <c:valAx>
        <c:axId val="1109516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650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C&gt;A</c:v>
                </c:pt>
                <c:pt idx="1">
                  <c:v>C&gt;G</c:v>
                </c:pt>
                <c:pt idx="2">
                  <c:v>C&gt;T</c:v>
                </c:pt>
                <c:pt idx="3">
                  <c:v>T&gt;A</c:v>
                </c:pt>
                <c:pt idx="4">
                  <c:v>T&gt;C</c:v>
                </c:pt>
                <c:pt idx="5">
                  <c:v>T&gt;G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0.14000000000000001</c:v>
                </c:pt>
                <c:pt idx="1">
                  <c:v>0.05</c:v>
                </c:pt>
                <c:pt idx="2">
                  <c:v>0.08</c:v>
                </c:pt>
                <c:pt idx="3">
                  <c:v>0.35</c:v>
                </c:pt>
                <c:pt idx="4">
                  <c:v>0.16</c:v>
                </c:pt>
                <c:pt idx="5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9E-4C47-A368-EAD822638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1095935"/>
        <c:axId val="1116268895"/>
      </c:barChart>
      <c:catAx>
        <c:axId val="1101095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16268895"/>
        <c:crosses val="autoZero"/>
        <c:auto val="1"/>
        <c:lblAlgn val="ctr"/>
        <c:lblOffset val="100"/>
        <c:noMultiLvlLbl val="0"/>
      </c:catAx>
      <c:valAx>
        <c:axId val="1116268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01095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T</c:v>
                </c:pt>
                <c:pt idx="2">
                  <c:v>C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0.2</c:v>
                </c:pt>
                <c:pt idx="2">
                  <c:v>0.15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D-664D-88F6-353EBBA14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502639"/>
        <c:axId val="1109516895"/>
      </c:barChart>
      <c:catAx>
        <c:axId val="60650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09516895"/>
        <c:crosses val="autoZero"/>
        <c:auto val="1"/>
        <c:lblAlgn val="ctr"/>
        <c:lblOffset val="100"/>
        <c:noMultiLvlLbl val="0"/>
      </c:catAx>
      <c:valAx>
        <c:axId val="1109516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650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T</c:v>
                </c:pt>
                <c:pt idx="2">
                  <c:v>C</c:v>
                </c:pt>
                <c:pt idx="3">
                  <c:v>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</c:v>
                </c:pt>
                <c:pt idx="1">
                  <c:v>0.7</c:v>
                </c:pt>
                <c:pt idx="2">
                  <c:v>0.05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D0-2741-A4B1-DBC80A2AD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502639"/>
        <c:axId val="1109516895"/>
      </c:barChart>
      <c:catAx>
        <c:axId val="60650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ES"/>
          </a:p>
        </c:txPr>
        <c:crossAx val="1109516895"/>
        <c:crosses val="autoZero"/>
        <c:auto val="1"/>
        <c:lblAlgn val="ctr"/>
        <c:lblOffset val="100"/>
        <c:noMultiLvlLbl val="0"/>
      </c:catAx>
      <c:valAx>
        <c:axId val="11095168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650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Proportions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9E-CD48-9C36-5FBC580E2177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9E-CD48-9C36-5FBC580E2177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9E-CD48-9C36-5FBC580E2177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Sig. A1</c:v>
                </c:pt>
                <c:pt idx="1">
                  <c:v>Sig. A2</c:v>
                </c:pt>
                <c:pt idx="2">
                  <c:v>Sig. A3</c:v>
                </c:pt>
                <c:pt idx="3">
                  <c:v>Sig. 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69E-CD48-9C36-5FBC580E2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Signature Proportions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2D-AC42-9559-2F56D72B056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2D-AC42-9559-2F56D72B056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2D-AC42-9559-2F56D72B0561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2D-AC42-9559-2F56D72B0561}"/>
              </c:ext>
            </c:extLst>
          </c:dPt>
          <c:cat>
            <c:strRef>
              <c:f>Sheet1!$A$2:$A$5</c:f>
              <c:strCache>
                <c:ptCount val="4"/>
                <c:pt idx="0">
                  <c:v>Sig. B1</c:v>
                </c:pt>
                <c:pt idx="1">
                  <c:v>Sig. B2</c:v>
                </c:pt>
                <c:pt idx="2">
                  <c:v>Sig. B3</c:v>
                </c:pt>
                <c:pt idx="3">
                  <c:v>Sig. B4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2D-AC42-9559-2F56D72B0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4T14:32:13.97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92 16383,'52'0'0,"0"0"0,39 0 0,-12 0 0,10 0 0,-5 0 0,7 0 0,-20 0 0,-3 0 0,-7 0 0,39 0 0,-23 0 0,15 0 0,-24 0 0,-7 0 0,9 0 0,-8 0 0,-2 0 0,-8 0 0,-1 0 0,-6 0 0,-3 0 0,-12 0 0,4 0 0,-11 0 0,5 0 0,0 0 0,1 0 0,6 0 0,1 0 0,0 0 0,-1 0 0,1 0 0,-1 0 0,1 0 0,-7 0 0,5 0 0,-11 0 0,11 0 0,-4 0 0,12 0 0,3 0 0,7-12 0,16 9 0,-12-8 0,30 4 0,-30 0 0,21-2 0,-23-2 0,-2 9 0,7-9 0,-26 10 0,17-4 0,-27 5 0,11 0 0,-11 0 0,11 0 0,-4-6 0,-1 5 0,-1-4 0,-7 5 0,5 0 0,0 0 0,0 0 0,2 0 0,-3 0 0,1 0 0,4 0 0,-9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4T18:19:32.97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16383,'61'0'0,"0"0"0,-6 0 0,-3 0 0,29 0 0,-9 0 0,20 0 0,-6 0 0,8 0 0,-4 0 0,-16 0 0,-1 0 0,-11 0 0,-9 0 0,0 0 0,-7 0 0,-2 0 0,-7 0 0,0 0 0,-7 0 0,5 0 0,-11 0 0,4 0 0,11 0 0,-13 0 0,19 0 0,-21 0 0,11 0 0,-5 0 0,14 0 0,-5 0 0,5 0 0,0 0 0,-5 0 0,12 0 0,-13 0 0,14 0 0,-14 0 0,14 0 0,-6 0 0,7 0 0,9 0 0,-7 0 0,7 0 0,-9 0 0,0 0 0,-7 0 0,-2 5 0,-7-3 0,-1 3 0,1 0 0,-7-3 0,5 3 0,-11 0 0,5-4 0,-1 4 0,-4-5 0,5 0 0,3 5 0,-7-3 0,13 3 0,-14-1 0,5-2 0,3 8 0,-7-9 0,13 9 0,-14-8 0,5 3 0,7 1 0,-4-5 0,20 5 0,-14-6 0,14 0 0,-7 0 0,1 0 0,6 0 0,-14 0 0,6 0 0,-7 0 0,-7 0 0,5 0 0,-5 0 0,1 0 0,4 0 0,-5 0 0,6 0 0,8 0 0,-5 0 0,5 0 0,-14 0 0,5 0 0,-4 0 0,-1 0 0,5 0 0,-11 0 0,4 0 0,1 0 0,-5 0 0,5 0 0,-1 0 0,-4 0 0,11 0 0,-11 0 0,5 0 0,9 0 0,-11 0 0,11 0 0,-15 0 0,-1 0 0,16 0 0,-11 0 0,11 0 0,-9 0 0,1 0 0,0 0 0,6 0 0,-6 0 0,6 0 0,1 0 0,0 0 0,-1 0 0,1 0 0,-7 5 0,5-3 0,-5 2 0,7-4 0,0 0 0,-1 0 0,1 0 0,0 0 0,-1 6 0,1-5 0,0 5 0,-7-6 0,5 5 0,-11-4 0,11 5 0,-11-1 0,4-4 0,1 4 0,-5-5 0,5 0 0,9 5 0,-12-4 0,19 4 0,-21-5 0,11 0 0,-11 0 0,5 0 0,0 0 0,-6 0 0,6 0 0,3 5 0,-7-4 0,14 4 0,-16-5 0,6 0 0,3 5 0,-7-3 0,7 2 0,-3-4 0,-5 0 0,11 0 0,-11 0 0,11 0 0,-11 0 0,4 5 0,1-3 0,-5 3 0,5-5 0,-3 0 0,-2 0 0,12 0 0,-11 0 0,14 0 0,-15 0 0,11 0 0,-11 0 0,4 0 0,4 0 0,-12 0 0,14 0 0,-13 0 0,4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2CAB4-E5FA-9C46-8A1B-8A50D4E4F035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13657-1917-BF47-8CE6-38A761BD0B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38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178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82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6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14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1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69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375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97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1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0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0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02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07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358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295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302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3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55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21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52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44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9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13657-1917-BF47-8CE6-38A761BD0BD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21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2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320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485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049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381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6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5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99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0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48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2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4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5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4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4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57267-357B-8F42-85F7-ABE52A293F03}" type="datetimeFigureOut">
              <a:rPr lang="en-GB" smtClean="0"/>
              <a:t>23/07/2021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5D2541-14CB-9041-95D0-C4D7A991B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51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6.png"/><Relationship Id="rId3" Type="http://schemas.openxmlformats.org/officeDocument/2006/relationships/chart" Target="../charts/chart4.xml"/><Relationship Id="rId7" Type="http://schemas.openxmlformats.org/officeDocument/2006/relationships/chart" Target="../charts/chart20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5" Type="http://schemas.openxmlformats.org/officeDocument/2006/relationships/chart" Target="../charts/chart40.xml"/><Relationship Id="rId10" Type="http://schemas.openxmlformats.org/officeDocument/2006/relationships/chart" Target="../charts/chart30.xml"/><Relationship Id="rId4" Type="http://schemas.openxmlformats.org/officeDocument/2006/relationships/image" Target="../media/image23.png"/><Relationship Id="rId9" Type="http://schemas.openxmlformats.org/officeDocument/2006/relationships/chart" Target="../charts/chart6.xml"/><Relationship Id="rId1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DB01-7034-4E46-8EA5-076152DA8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3761" y="2619910"/>
            <a:ext cx="10034650" cy="2387600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solidFill>
                  <a:schemeClr val="accent2"/>
                </a:solidFill>
              </a:rPr>
              <a:t>Analysis of copy number signatures using admixture models</a:t>
            </a:r>
            <a:br>
              <a:rPr lang="en-GB" dirty="0">
                <a:solidFill>
                  <a:schemeClr val="accent2"/>
                </a:solidFill>
              </a:rPr>
            </a:b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D4ADD46-0DA9-DC4C-8B8E-8B14BCAB3CD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19" y="767558"/>
            <a:ext cx="2690813" cy="9011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90DD12-3BB3-C447-A8A6-166321D34C7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77" b="27689"/>
          <a:stretch/>
        </p:blipFill>
        <p:spPr>
          <a:xfrm>
            <a:off x="5261524" y="592704"/>
            <a:ext cx="3600000" cy="1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73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FF9F10B-8764-4B6C-9EBC-4FBE9AC1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4DC5F81A-AB66-427C-B973-546BE1B7E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46C810-9BC7-4BEB-A44C-B70C5B3DC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ADF6C1-FC3E-4CEF-ACAA-1E533A927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BE11B7D3-FC4D-4157-827F-D418D4AF3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F9CA2FB3-69C5-4A17-880A-34C260DF3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A3B42260-CA72-429A-AEFF-A2778C7BC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C29C3C96-CB51-440C-B12F-E880D7386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17070EE5-FA55-4C41-AD18-785E5F02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726DD974-2DC0-457D-B797-BFB5EB6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9AFB1C-D978-4634-9E2D-78B7F70F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867732-A816-2642-BE90-8E3A973792A9}"/>
              </a:ext>
            </a:extLst>
          </p:cNvPr>
          <p:cNvSpPr txBox="1"/>
          <p:nvPr/>
        </p:nvSpPr>
        <p:spPr>
          <a:xfrm>
            <a:off x="3140611" y="1562948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Sample by component matrix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F280CD-5CFC-EB41-A0BC-4D1EC1E77BA7}"/>
              </a:ext>
            </a:extLst>
          </p:cNvPr>
          <p:cNvSpPr txBox="1"/>
          <p:nvPr/>
        </p:nvSpPr>
        <p:spPr>
          <a:xfrm>
            <a:off x="1843548" y="3044579"/>
            <a:ext cx="11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9553FE-7F84-9E48-889A-F1B67C667C23}"/>
              </a:ext>
            </a:extLst>
          </p:cNvPr>
          <p:cNvSpPr txBox="1"/>
          <p:nvPr/>
        </p:nvSpPr>
        <p:spPr>
          <a:xfrm>
            <a:off x="1843547" y="3495339"/>
            <a:ext cx="112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5AD875-1200-CE46-BA2E-4028D9CEDA01}"/>
              </a:ext>
            </a:extLst>
          </p:cNvPr>
          <p:cNvSpPr txBox="1"/>
          <p:nvPr/>
        </p:nvSpPr>
        <p:spPr>
          <a:xfrm>
            <a:off x="1843546" y="3946099"/>
            <a:ext cx="112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F4633C-598B-9547-92FE-400C036DD06A}"/>
                  </a:ext>
                </a:extLst>
              </p:cNvPr>
              <p:cNvSpPr txBox="1"/>
              <p:nvPr/>
            </p:nvSpPr>
            <p:spPr>
              <a:xfrm>
                <a:off x="3580106" y="3044579"/>
                <a:ext cx="1388201" cy="1139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mr>
                        <m:m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6F4633C-598B-9547-92FE-400C036D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06" y="3044579"/>
                <a:ext cx="1388201" cy="1139414"/>
              </a:xfrm>
              <a:prstGeom prst="rect">
                <a:avLst/>
              </a:prstGeom>
              <a:blipFill>
                <a:blip r:embed="rId2"/>
                <a:stretch>
                  <a:fillRect l="-8108" r="-16216" b="-8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Left Bracket 72">
            <a:extLst>
              <a:ext uri="{FF2B5EF4-FFF2-40B4-BE49-F238E27FC236}">
                <a16:creationId xmlns:a16="http://schemas.microsoft.com/office/drawing/2014/main" id="{AEFA9481-EBEE-A34E-9D92-FBE8B9D7F3CA}"/>
              </a:ext>
            </a:extLst>
          </p:cNvPr>
          <p:cNvSpPr/>
          <p:nvPr/>
        </p:nvSpPr>
        <p:spPr>
          <a:xfrm>
            <a:off x="3375907" y="3016950"/>
            <a:ext cx="45719" cy="1776275"/>
          </a:xfrm>
          <a:prstGeom prst="leftBracket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39FD3C84-FFB7-1D4F-BEE7-A786AE3C1C90}"/>
              </a:ext>
            </a:extLst>
          </p:cNvPr>
          <p:cNvSpPr/>
          <p:nvPr/>
        </p:nvSpPr>
        <p:spPr>
          <a:xfrm flipH="1">
            <a:off x="6138771" y="3045509"/>
            <a:ext cx="45719" cy="1747715"/>
          </a:xfrm>
          <a:prstGeom prst="leftBracket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036795-5010-2246-BC80-246DE1969782}"/>
              </a:ext>
            </a:extLst>
          </p:cNvPr>
          <p:cNvSpPr txBox="1"/>
          <p:nvPr/>
        </p:nvSpPr>
        <p:spPr>
          <a:xfrm rot="18843009">
            <a:off x="3541690" y="2425282"/>
            <a:ext cx="85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3D763C-E617-EE48-A763-42685142B005}"/>
              </a:ext>
            </a:extLst>
          </p:cNvPr>
          <p:cNvSpPr txBox="1"/>
          <p:nvPr/>
        </p:nvSpPr>
        <p:spPr>
          <a:xfrm rot="18843009">
            <a:off x="4178646" y="2411467"/>
            <a:ext cx="85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2AA91A-5E63-2249-B2EC-580E88A86915}"/>
              </a:ext>
            </a:extLst>
          </p:cNvPr>
          <p:cNvSpPr txBox="1"/>
          <p:nvPr/>
        </p:nvSpPr>
        <p:spPr>
          <a:xfrm rot="18843009">
            <a:off x="4815599" y="2397653"/>
            <a:ext cx="85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Type 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9ED2B4-766A-A04F-86B3-F7FC1D9214FE}"/>
              </a:ext>
            </a:extLst>
          </p:cNvPr>
          <p:cNvSpPr txBox="1"/>
          <p:nvPr/>
        </p:nvSpPr>
        <p:spPr>
          <a:xfrm rot="2733131">
            <a:off x="5326558" y="4295564"/>
            <a:ext cx="89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A629D5-68DC-F344-B95E-428862C041F5}"/>
              </a:ext>
            </a:extLst>
          </p:cNvPr>
          <p:cNvSpPr txBox="1"/>
          <p:nvPr/>
        </p:nvSpPr>
        <p:spPr>
          <a:xfrm rot="5400000">
            <a:off x="4326513" y="4258170"/>
            <a:ext cx="44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9D6A9A-AE54-D14D-9B3E-CD4C37A4390F}"/>
              </a:ext>
            </a:extLst>
          </p:cNvPr>
          <p:cNvSpPr txBox="1"/>
          <p:nvPr/>
        </p:nvSpPr>
        <p:spPr>
          <a:xfrm>
            <a:off x="5283334" y="3296003"/>
            <a:ext cx="44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03A6621-DE55-704B-948F-034C9C6F7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8850" y="4464888"/>
            <a:ext cx="1170969" cy="872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172F83D-D0A3-284F-A79F-C3E2F12B02E4}"/>
              </a:ext>
            </a:extLst>
          </p:cNvPr>
          <p:cNvSpPr txBox="1"/>
          <p:nvPr/>
        </p:nvSpPr>
        <p:spPr>
          <a:xfrm>
            <a:off x="4589058" y="574618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Number of repetitions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DC3762-D489-6348-8FD0-F4361CFDF2E9}"/>
              </a:ext>
            </a:extLst>
          </p:cNvPr>
          <p:cNvSpPr txBox="1"/>
          <p:nvPr/>
        </p:nvSpPr>
        <p:spPr>
          <a:xfrm>
            <a:off x="942025" y="380651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</p:spTree>
    <p:extLst>
      <p:ext uri="{BB962C8B-B14F-4D97-AF65-F5344CB8AC3E}">
        <p14:creationId xmlns:p14="http://schemas.microsoft.com/office/powerpoint/2010/main" val="295029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56D0E8-EDE2-E648-A442-C950E4EF91D1}"/>
              </a:ext>
            </a:extLst>
          </p:cNvPr>
          <p:cNvSpPr/>
          <p:nvPr/>
        </p:nvSpPr>
        <p:spPr>
          <a:xfrm>
            <a:off x="2329392" y="5036471"/>
            <a:ext cx="1666568" cy="97339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46C2AA-9175-AB4C-AE02-3A895FDD1320}"/>
              </a:ext>
            </a:extLst>
          </p:cNvPr>
          <p:cNvSpPr txBox="1"/>
          <p:nvPr/>
        </p:nvSpPr>
        <p:spPr>
          <a:xfrm>
            <a:off x="1339528" y="531503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sp>
        <p:nvSpPr>
          <p:cNvPr id="45" name="Double Bracket 44">
            <a:extLst>
              <a:ext uri="{FF2B5EF4-FFF2-40B4-BE49-F238E27FC236}">
                <a16:creationId xmlns:a16="http://schemas.microsoft.com/office/drawing/2014/main" id="{E872E03B-1659-E846-8483-E13A9B9E42AE}"/>
              </a:ext>
            </a:extLst>
          </p:cNvPr>
          <p:cNvSpPr/>
          <p:nvPr/>
        </p:nvSpPr>
        <p:spPr>
          <a:xfrm>
            <a:off x="1444357" y="2170427"/>
            <a:ext cx="1890027" cy="222781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737DDC-602B-CD4C-BFBB-6467B643E10C}"/>
              </a:ext>
            </a:extLst>
          </p:cNvPr>
          <p:cNvSpPr txBox="1"/>
          <p:nvPr/>
        </p:nvSpPr>
        <p:spPr>
          <a:xfrm>
            <a:off x="1677476" y="1745923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components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51F0E-9B61-8C4A-8F14-67B2F58256D1}"/>
              </a:ext>
            </a:extLst>
          </p:cNvPr>
          <p:cNvSpPr txBox="1"/>
          <p:nvPr/>
        </p:nvSpPr>
        <p:spPr>
          <a:xfrm rot="16200000">
            <a:off x="680407" y="3084525"/>
            <a:ext cx="10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353CA3-56B8-3344-9E62-E76254BA66EE}"/>
                  </a:ext>
                </a:extLst>
              </p:cNvPr>
              <p:cNvSpPr txBox="1"/>
              <p:nvPr/>
            </p:nvSpPr>
            <p:spPr>
              <a:xfrm>
                <a:off x="3394936" y="2642842"/>
                <a:ext cx="105958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353CA3-56B8-3344-9E62-E76254BA6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36" y="2642842"/>
                <a:ext cx="1059584" cy="1231106"/>
              </a:xfrm>
              <a:prstGeom prst="rect">
                <a:avLst/>
              </a:prstGeom>
              <a:blipFill>
                <a:blip r:embed="rId2"/>
                <a:stretch>
                  <a:fillRect l="-2381" r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uble Bracket 48">
            <a:extLst>
              <a:ext uri="{FF2B5EF4-FFF2-40B4-BE49-F238E27FC236}">
                <a16:creationId xmlns:a16="http://schemas.microsoft.com/office/drawing/2014/main" id="{54E0079E-7AD9-C845-934B-4EE4D5F26DE5}"/>
              </a:ext>
            </a:extLst>
          </p:cNvPr>
          <p:cNvSpPr/>
          <p:nvPr/>
        </p:nvSpPr>
        <p:spPr>
          <a:xfrm>
            <a:off x="4910229" y="2170427"/>
            <a:ext cx="2360814" cy="222781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94E9960E-BFF8-204E-B533-C51CA80C8AB4}"/>
              </a:ext>
            </a:extLst>
          </p:cNvPr>
          <p:cNvSpPr/>
          <p:nvPr/>
        </p:nvSpPr>
        <p:spPr>
          <a:xfrm>
            <a:off x="8586202" y="2170427"/>
            <a:ext cx="2360814" cy="222781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B91111-C04E-6140-8BBA-093ECAD09AA6}"/>
              </a:ext>
            </a:extLst>
          </p:cNvPr>
          <p:cNvSpPr/>
          <p:nvPr/>
        </p:nvSpPr>
        <p:spPr>
          <a:xfrm>
            <a:off x="5539928" y="2768089"/>
            <a:ext cx="10967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FAB92F-8538-1B48-90B2-197F0610EA93}"/>
              </a:ext>
            </a:extLst>
          </p:cNvPr>
          <p:cNvSpPr/>
          <p:nvPr/>
        </p:nvSpPr>
        <p:spPr>
          <a:xfrm>
            <a:off x="9354476" y="2741483"/>
            <a:ext cx="824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endParaRPr lang="en-GB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79025A-4C1F-5D4F-ADDA-4FF09460FDB0}"/>
              </a:ext>
            </a:extLst>
          </p:cNvPr>
          <p:cNvSpPr/>
          <p:nvPr/>
        </p:nvSpPr>
        <p:spPr>
          <a:xfrm>
            <a:off x="2079510" y="2684186"/>
            <a:ext cx="62267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GB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AEF47-8AF9-EC4B-B8AF-8CAAACBA78DB}"/>
              </a:ext>
            </a:extLst>
          </p:cNvPr>
          <p:cNvSpPr txBox="1"/>
          <p:nvPr/>
        </p:nvSpPr>
        <p:spPr>
          <a:xfrm rot="16200000">
            <a:off x="3892564" y="3064649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3D4013-D561-F64C-A97F-E1E3DA675650}"/>
                  </a:ext>
                </a:extLst>
              </p:cNvPr>
              <p:cNvSpPr txBox="1"/>
              <p:nvPr/>
            </p:nvSpPr>
            <p:spPr>
              <a:xfrm>
                <a:off x="7376759" y="2858285"/>
                <a:ext cx="72455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3D4013-D561-F64C-A97F-E1E3DA67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59" y="2858285"/>
                <a:ext cx="724557" cy="830997"/>
              </a:xfrm>
              <a:prstGeom prst="rect">
                <a:avLst/>
              </a:prstGeom>
              <a:blipFill>
                <a:blip r:embed="rId3"/>
                <a:stretch>
                  <a:fillRect l="-10345" r="-10345"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B2B97F57-D53E-A04E-A427-02D142A73407}"/>
              </a:ext>
            </a:extLst>
          </p:cNvPr>
          <p:cNvSpPr txBox="1"/>
          <p:nvPr/>
        </p:nvSpPr>
        <p:spPr>
          <a:xfrm>
            <a:off x="5458091" y="1687654"/>
            <a:ext cx="126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signatures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933CF7-033B-E54B-ABCE-C446BFBDF47A}"/>
              </a:ext>
            </a:extLst>
          </p:cNvPr>
          <p:cNvSpPr txBox="1"/>
          <p:nvPr/>
        </p:nvSpPr>
        <p:spPr>
          <a:xfrm>
            <a:off x="9266059" y="1687654"/>
            <a:ext cx="10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F61C09-7BBA-F448-87AE-2B89A85008BD}"/>
              </a:ext>
            </a:extLst>
          </p:cNvPr>
          <p:cNvSpPr txBox="1"/>
          <p:nvPr/>
        </p:nvSpPr>
        <p:spPr>
          <a:xfrm rot="16200000">
            <a:off x="7693236" y="3084371"/>
            <a:ext cx="12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signatures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22C4B32-75B1-2247-B1E5-519E896EE92C}"/>
              </a:ext>
            </a:extLst>
          </p:cNvPr>
          <p:cNvCxnSpPr>
            <a:cxnSpLocks/>
          </p:cNvCxnSpPr>
          <p:nvPr/>
        </p:nvCxnSpPr>
        <p:spPr>
          <a:xfrm rot="5400000">
            <a:off x="2948783" y="4007476"/>
            <a:ext cx="1274144" cy="660871"/>
          </a:xfrm>
          <a:prstGeom prst="curvedConnector3">
            <a:avLst>
              <a:gd name="adj1" fmla="val 59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570C7D-7A76-744B-A129-7F190F091D9B}"/>
              </a:ext>
            </a:extLst>
          </p:cNvPr>
          <p:cNvSpPr txBox="1"/>
          <p:nvPr/>
        </p:nvSpPr>
        <p:spPr>
          <a:xfrm>
            <a:off x="2724094" y="526155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>
                <a:solidFill>
                  <a:schemeClr val="accent1">
                    <a:lumMod val="75000"/>
                  </a:schemeClr>
                </a:solidFill>
              </a:rPr>
              <a:t>NMF</a:t>
            </a:r>
          </a:p>
        </p:txBody>
      </p:sp>
    </p:spTree>
    <p:extLst>
      <p:ext uri="{BB962C8B-B14F-4D97-AF65-F5344CB8AC3E}">
        <p14:creationId xmlns:p14="http://schemas.microsoft.com/office/powerpoint/2010/main" val="193731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FA308-446A-7342-9396-268CC3FE1FDF}"/>
              </a:ext>
            </a:extLst>
          </p:cNvPr>
          <p:cNvSpPr txBox="1"/>
          <p:nvPr/>
        </p:nvSpPr>
        <p:spPr>
          <a:xfrm>
            <a:off x="1339528" y="531503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B0451-0C0F-8444-BF7A-2CF58021B491}"/>
              </a:ext>
            </a:extLst>
          </p:cNvPr>
          <p:cNvSpPr txBox="1"/>
          <p:nvPr/>
        </p:nvSpPr>
        <p:spPr>
          <a:xfrm>
            <a:off x="4142933" y="3025822"/>
            <a:ext cx="561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For each sample, this matrix shows the proportions of each signature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8F173DF1-7565-EB45-A350-C42705703F4A}"/>
              </a:ext>
            </a:extLst>
          </p:cNvPr>
          <p:cNvSpPr/>
          <p:nvPr/>
        </p:nvSpPr>
        <p:spPr>
          <a:xfrm>
            <a:off x="1339528" y="2408421"/>
            <a:ext cx="2360814" cy="222781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27651E-0EFC-EC4E-9F91-A10BA0B7EBB8}"/>
              </a:ext>
            </a:extLst>
          </p:cNvPr>
          <p:cNvSpPr/>
          <p:nvPr/>
        </p:nvSpPr>
        <p:spPr>
          <a:xfrm>
            <a:off x="2107802" y="2979477"/>
            <a:ext cx="8242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endParaRPr lang="en-GB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F7E3D-471B-D24F-BA20-73BC1322F83E}"/>
              </a:ext>
            </a:extLst>
          </p:cNvPr>
          <p:cNvSpPr txBox="1"/>
          <p:nvPr/>
        </p:nvSpPr>
        <p:spPr>
          <a:xfrm>
            <a:off x="2019385" y="1925648"/>
            <a:ext cx="10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3464B-DAD2-7943-B8D4-E10245BC8EB0}"/>
              </a:ext>
            </a:extLst>
          </p:cNvPr>
          <p:cNvSpPr txBox="1"/>
          <p:nvPr/>
        </p:nvSpPr>
        <p:spPr>
          <a:xfrm rot="16200000">
            <a:off x="446562" y="3322365"/>
            <a:ext cx="12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signatures</a:t>
            </a:r>
          </a:p>
        </p:txBody>
      </p:sp>
    </p:spTree>
    <p:extLst>
      <p:ext uri="{BB962C8B-B14F-4D97-AF65-F5344CB8AC3E}">
        <p14:creationId xmlns:p14="http://schemas.microsoft.com/office/powerpoint/2010/main" val="422155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E37FB4FA-5E62-D44F-882D-57A457E1F4A4}"/>
              </a:ext>
            </a:extLst>
          </p:cNvPr>
          <p:cNvSpPr/>
          <p:nvPr/>
        </p:nvSpPr>
        <p:spPr>
          <a:xfrm>
            <a:off x="1478097" y="2327416"/>
            <a:ext cx="2360814" cy="222781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8654A4-333F-8840-8C8E-E4FA44ED137D}"/>
              </a:ext>
            </a:extLst>
          </p:cNvPr>
          <p:cNvSpPr/>
          <p:nvPr/>
        </p:nvSpPr>
        <p:spPr>
          <a:xfrm>
            <a:off x="2110116" y="2898472"/>
            <a:ext cx="10967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69450-FFF2-A243-99FA-E730A3F71E09}"/>
              </a:ext>
            </a:extLst>
          </p:cNvPr>
          <p:cNvSpPr txBox="1"/>
          <p:nvPr/>
        </p:nvSpPr>
        <p:spPr>
          <a:xfrm rot="16200000">
            <a:off x="460432" y="3221638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04059-AF9E-494F-B360-1C6345DD868B}"/>
              </a:ext>
            </a:extLst>
          </p:cNvPr>
          <p:cNvSpPr txBox="1"/>
          <p:nvPr/>
        </p:nvSpPr>
        <p:spPr>
          <a:xfrm>
            <a:off x="2025959" y="1844643"/>
            <a:ext cx="126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signatures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FA308-446A-7342-9396-268CC3FE1FDF}"/>
              </a:ext>
            </a:extLst>
          </p:cNvPr>
          <p:cNvSpPr txBox="1"/>
          <p:nvPr/>
        </p:nvSpPr>
        <p:spPr>
          <a:xfrm>
            <a:off x="1339528" y="531503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B0451-0C0F-8444-BF7A-2CF58021B491}"/>
              </a:ext>
            </a:extLst>
          </p:cNvPr>
          <p:cNvSpPr txBox="1"/>
          <p:nvPr/>
        </p:nvSpPr>
        <p:spPr>
          <a:xfrm>
            <a:off x="4142933" y="3025822"/>
            <a:ext cx="561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For each signature this matrix shows the contributions of every component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CD227-0BDE-B648-83BC-EFAF35534C15}"/>
              </a:ext>
            </a:extLst>
          </p:cNvPr>
          <p:cNvSpPr txBox="1"/>
          <p:nvPr/>
        </p:nvSpPr>
        <p:spPr>
          <a:xfrm>
            <a:off x="2025959" y="5013547"/>
            <a:ext cx="6399509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Given a new sample, this matrix allow us to calculate the proportions of each signature</a:t>
            </a:r>
          </a:p>
        </p:txBody>
      </p:sp>
    </p:spTree>
    <p:extLst>
      <p:ext uri="{BB962C8B-B14F-4D97-AF65-F5344CB8AC3E}">
        <p14:creationId xmlns:p14="http://schemas.microsoft.com/office/powerpoint/2010/main" val="333558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64431-FEA1-2F4A-932D-B6B498C26792}"/>
              </a:ext>
            </a:extLst>
          </p:cNvPr>
          <p:cNvSpPr txBox="1"/>
          <p:nvPr/>
        </p:nvSpPr>
        <p:spPr>
          <a:xfrm>
            <a:off x="1339528" y="531503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21D9F6E-8A40-BE41-8690-52F897C7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52" y="2107762"/>
            <a:ext cx="7102259" cy="4519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A2C3D-23B8-014C-AABC-2F3DDE10E483}"/>
              </a:ext>
            </a:extLst>
          </p:cNvPr>
          <p:cNvSpPr txBox="1"/>
          <p:nvPr/>
        </p:nvSpPr>
        <p:spPr>
          <a:xfrm>
            <a:off x="770460" y="1396576"/>
            <a:ext cx="753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Alexandrov</a:t>
            </a:r>
            <a:r>
              <a:rPr lang="en-GB" i="1" dirty="0"/>
              <a:t> defined 21 signatures for SNVs in different types of cancer</a:t>
            </a:r>
          </a:p>
        </p:txBody>
      </p:sp>
    </p:spTree>
    <p:extLst>
      <p:ext uri="{BB962C8B-B14F-4D97-AF65-F5344CB8AC3E}">
        <p14:creationId xmlns:p14="http://schemas.microsoft.com/office/powerpoint/2010/main" val="145101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0CE0C-8C41-9244-8936-FF8DAD4AC7F9}"/>
              </a:ext>
            </a:extLst>
          </p:cNvPr>
          <p:cNvSpPr txBox="1"/>
          <p:nvPr/>
        </p:nvSpPr>
        <p:spPr>
          <a:xfrm>
            <a:off x="1339528" y="531503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2AFE6E-1D1A-1448-8569-1DEE23A9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0" y="1866380"/>
            <a:ext cx="8392438" cy="4609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CD7A3-3435-964E-ABE9-469D0028D147}"/>
              </a:ext>
            </a:extLst>
          </p:cNvPr>
          <p:cNvSpPr txBox="1"/>
          <p:nvPr/>
        </p:nvSpPr>
        <p:spPr>
          <a:xfrm>
            <a:off x="1864593" y="1338515"/>
            <a:ext cx="566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And identified some associations to these signatures</a:t>
            </a:r>
          </a:p>
        </p:txBody>
      </p:sp>
    </p:spTree>
    <p:extLst>
      <p:ext uri="{BB962C8B-B14F-4D97-AF65-F5344CB8AC3E}">
        <p14:creationId xmlns:p14="http://schemas.microsoft.com/office/powerpoint/2010/main" val="123081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CN signatures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6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DA3CEBAA-DEEF-3E47-9032-72B252D1A80E}"/>
              </a:ext>
            </a:extLst>
          </p:cNvPr>
          <p:cNvSpPr/>
          <p:nvPr/>
        </p:nvSpPr>
        <p:spPr>
          <a:xfrm>
            <a:off x="4509068" y="4853248"/>
            <a:ext cx="1666568" cy="97339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85A4A-00B6-A640-B58C-D7A68ABC09B9}"/>
              </a:ext>
            </a:extLst>
          </p:cNvPr>
          <p:cNvSpPr txBox="1"/>
          <p:nvPr/>
        </p:nvSpPr>
        <p:spPr>
          <a:xfrm>
            <a:off x="4129550" y="3080164"/>
            <a:ext cx="2424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Feature extraction</a:t>
            </a:r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A7ADAA2A-CFA5-3640-86C2-B78B359A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298" y="1590407"/>
            <a:ext cx="752168" cy="731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A8BEC7-E5B9-3940-B2C1-3EE115E34856}"/>
              </a:ext>
            </a:extLst>
          </p:cNvPr>
          <p:cNvSpPr txBox="1"/>
          <p:nvPr/>
        </p:nvSpPr>
        <p:spPr>
          <a:xfrm>
            <a:off x="276127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1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4B5DF224-6A85-8B4C-AD4D-ADCD7257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8008" y="1590407"/>
            <a:ext cx="752168" cy="731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0B10B1-F7FB-594A-9118-0D7658641D7B}"/>
              </a:ext>
            </a:extLst>
          </p:cNvPr>
          <p:cNvSpPr txBox="1"/>
          <p:nvPr/>
        </p:nvSpPr>
        <p:spPr>
          <a:xfrm>
            <a:off x="465398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2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4BD2FD02-FADE-BC44-9013-5CF6EDDE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18" y="1590407"/>
            <a:ext cx="752168" cy="7313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3B4434-3239-064B-8A45-F7F611905108}"/>
              </a:ext>
            </a:extLst>
          </p:cNvPr>
          <p:cNvSpPr txBox="1"/>
          <p:nvPr/>
        </p:nvSpPr>
        <p:spPr>
          <a:xfrm>
            <a:off x="654669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69513-FD3A-0247-9E42-A487A701D228}"/>
              </a:ext>
            </a:extLst>
          </p:cNvPr>
          <p:cNvSpPr txBox="1"/>
          <p:nvPr/>
        </p:nvSpPr>
        <p:spPr>
          <a:xfrm>
            <a:off x="3080499" y="50883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SNVs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4C816F-B8AF-5B4A-A3F0-E583A352D5CB}"/>
              </a:ext>
            </a:extLst>
          </p:cNvPr>
          <p:cNvCxnSpPr>
            <a:cxnSpLocks/>
          </p:cNvCxnSpPr>
          <p:nvPr/>
        </p:nvCxnSpPr>
        <p:spPr>
          <a:xfrm flipH="1">
            <a:off x="3668904" y="3631289"/>
            <a:ext cx="1388903" cy="133251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F146AE-A543-EF4D-9772-13180B0DE397}"/>
              </a:ext>
            </a:extLst>
          </p:cNvPr>
          <p:cNvCxnSpPr>
            <a:cxnSpLocks/>
          </p:cNvCxnSpPr>
          <p:nvPr/>
        </p:nvCxnSpPr>
        <p:spPr>
          <a:xfrm>
            <a:off x="5626896" y="3631289"/>
            <a:ext cx="1388903" cy="133251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27746-EC7A-464B-AE1D-51F5495E4F3E}"/>
              </a:ext>
            </a:extLst>
          </p:cNvPr>
          <p:cNvCxnSpPr>
            <a:cxnSpLocks/>
          </p:cNvCxnSpPr>
          <p:nvPr/>
        </p:nvCxnSpPr>
        <p:spPr>
          <a:xfrm flipH="1">
            <a:off x="5341965" y="3609565"/>
            <a:ext cx="389" cy="1114392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FBB62C4-B1A8-3C4B-8558-B058F2CBC234}"/>
              </a:ext>
            </a:extLst>
          </p:cNvPr>
          <p:cNvSpPr txBox="1"/>
          <p:nvPr/>
        </p:nvSpPr>
        <p:spPr>
          <a:xfrm>
            <a:off x="4992350" y="515527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CNAs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44AE1-6D0C-7041-A5B9-3564B82975D3}"/>
              </a:ext>
            </a:extLst>
          </p:cNvPr>
          <p:cNvSpPr txBox="1"/>
          <p:nvPr/>
        </p:nvSpPr>
        <p:spPr>
          <a:xfrm>
            <a:off x="6908933" y="5036396"/>
            <a:ext cx="6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956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986884-8F92-2349-A688-17396B692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r="1" b="2"/>
          <a:stretch/>
        </p:blipFill>
        <p:spPr>
          <a:xfrm>
            <a:off x="1257226" y="1472614"/>
            <a:ext cx="9678599" cy="45903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111EBE-A30A-E347-BAE9-060DFED164AC}"/>
              </a:ext>
            </a:extLst>
          </p:cNvPr>
          <p:cNvSpPr txBox="1"/>
          <p:nvPr/>
        </p:nvSpPr>
        <p:spPr>
          <a:xfrm>
            <a:off x="1304556" y="714727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</p:spTree>
    <p:extLst>
      <p:ext uri="{BB962C8B-B14F-4D97-AF65-F5344CB8AC3E}">
        <p14:creationId xmlns:p14="http://schemas.microsoft.com/office/powerpoint/2010/main" val="399936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05D4D-3AEB-5745-ACD9-F4868C620C4B}"/>
              </a:ext>
            </a:extLst>
          </p:cNvPr>
          <p:cNvSpPr txBox="1"/>
          <p:nvPr/>
        </p:nvSpPr>
        <p:spPr>
          <a:xfrm>
            <a:off x="1507066" y="999460"/>
            <a:ext cx="5698067" cy="447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CN signatures (</a:t>
            </a:r>
            <a:r>
              <a:rPr lang="en-US" sz="5400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Geoff et al </a:t>
            </a: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2018)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 descr="Chart, box and whisker chart&#10;&#10;Description automatically generated">
            <a:extLst>
              <a:ext uri="{FF2B5EF4-FFF2-40B4-BE49-F238E27FC236}">
                <a16:creationId xmlns:a16="http://schemas.microsoft.com/office/drawing/2014/main" id="{43DCC60A-3AD7-4042-B034-DA7050B8E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" r="39227" b="48470"/>
          <a:stretch/>
        </p:blipFill>
        <p:spPr>
          <a:xfrm>
            <a:off x="981429" y="1125450"/>
            <a:ext cx="10226094" cy="4607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A60AC0-D6D3-4040-AB54-351A200B6ADD}"/>
              </a:ext>
            </a:extLst>
          </p:cNvPr>
          <p:cNvSpPr txBox="1"/>
          <p:nvPr/>
        </p:nvSpPr>
        <p:spPr>
          <a:xfrm>
            <a:off x="1310735" y="439644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</p:spTree>
    <p:extLst>
      <p:ext uri="{BB962C8B-B14F-4D97-AF65-F5344CB8AC3E}">
        <p14:creationId xmlns:p14="http://schemas.microsoft.com/office/powerpoint/2010/main" val="101701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8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Mutational processes and signatures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6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164D6-99D2-4443-82A9-F8CF1D1D76D7}"/>
              </a:ext>
            </a:extLst>
          </p:cNvPr>
          <p:cNvSpPr txBox="1"/>
          <p:nvPr/>
        </p:nvSpPr>
        <p:spPr>
          <a:xfrm>
            <a:off x="1507066" y="999460"/>
            <a:ext cx="5698067" cy="447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CN signatures (</a:t>
            </a:r>
            <a:r>
              <a:rPr lang="en-US" sz="5400" i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Geoff et al </a:t>
            </a: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2018)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A668C9-65CE-E842-AA1C-5BC72E49881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4098" t="644" r="6037" b="49042"/>
          <a:stretch/>
        </p:blipFill>
        <p:spPr>
          <a:xfrm>
            <a:off x="995621" y="1870772"/>
            <a:ext cx="10224000" cy="460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59875A-7ED3-5D49-8FE6-EB2D4F4DBC26}"/>
              </a:ext>
            </a:extLst>
          </p:cNvPr>
          <p:cNvSpPr txBox="1"/>
          <p:nvPr/>
        </p:nvSpPr>
        <p:spPr>
          <a:xfrm>
            <a:off x="1310735" y="439644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A59420-FD2C-2249-8619-5C408082127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12067" y="1681873"/>
            <a:ext cx="1" cy="2502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B88BAD-0EEF-1D4A-B199-4A99F01B3F93}"/>
              </a:ext>
            </a:extLst>
          </p:cNvPr>
          <p:cNvSpPr txBox="1"/>
          <p:nvPr/>
        </p:nvSpPr>
        <p:spPr>
          <a:xfrm>
            <a:off x="5144682" y="1312541"/>
            <a:ext cx="1734770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Mixture Models</a:t>
            </a:r>
          </a:p>
        </p:txBody>
      </p:sp>
    </p:spTree>
    <p:extLst>
      <p:ext uri="{BB962C8B-B14F-4D97-AF65-F5344CB8AC3E}">
        <p14:creationId xmlns:p14="http://schemas.microsoft.com/office/powerpoint/2010/main" val="150304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3E912-EDF9-F04B-924B-2C68623793A6}"/>
              </a:ext>
            </a:extLst>
          </p:cNvPr>
          <p:cNvSpPr txBox="1"/>
          <p:nvPr/>
        </p:nvSpPr>
        <p:spPr>
          <a:xfrm>
            <a:off x="1507066" y="999460"/>
            <a:ext cx="5698067" cy="447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CN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591A21-F71D-0640-88D2-3746A0C92118}"/>
              </a:ext>
            </a:extLst>
          </p:cNvPr>
          <p:cNvGrpSpPr/>
          <p:nvPr/>
        </p:nvGrpSpPr>
        <p:grpSpPr>
          <a:xfrm>
            <a:off x="638712" y="1586863"/>
            <a:ext cx="10905065" cy="4284458"/>
            <a:chOff x="740831" y="1524001"/>
            <a:chExt cx="10583333" cy="3490646"/>
          </a:xfrm>
        </p:grpSpPr>
        <p:pic>
          <p:nvPicPr>
            <p:cNvPr id="40" name="Picture 39" descr="Chart, line chart&#10;&#10;Description automatically generated">
              <a:extLst>
                <a:ext uri="{FF2B5EF4-FFF2-40B4-BE49-F238E27FC236}">
                  <a16:creationId xmlns:a16="http://schemas.microsoft.com/office/drawing/2014/main" id="{0E8FA495-073C-1042-BD8D-D6D6A985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2498" y="1524001"/>
              <a:ext cx="5291666" cy="3490646"/>
            </a:xfrm>
            <a:prstGeom prst="rect">
              <a:avLst/>
            </a:prstGeom>
          </p:spPr>
        </p:pic>
        <p:pic>
          <p:nvPicPr>
            <p:cNvPr id="42" name="Picture 41" descr="Chart, histogram&#10;&#10;Description automatically generated">
              <a:extLst>
                <a:ext uri="{FF2B5EF4-FFF2-40B4-BE49-F238E27FC236}">
                  <a16:creationId xmlns:a16="http://schemas.microsoft.com/office/drawing/2014/main" id="{D9F36277-443E-E642-89E5-A9087D33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31" y="1614752"/>
              <a:ext cx="5291667" cy="339989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354D978-B2C7-3243-8072-335A7387CDA2}"/>
              </a:ext>
            </a:extLst>
          </p:cNvPr>
          <p:cNvSpPr txBox="1"/>
          <p:nvPr/>
        </p:nvSpPr>
        <p:spPr>
          <a:xfrm>
            <a:off x="1310735" y="439644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Mixture models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9B450-E1DC-1541-AC50-89E9A530C813}"/>
              </a:ext>
            </a:extLst>
          </p:cNvPr>
          <p:cNvSpPr txBox="1"/>
          <p:nvPr/>
        </p:nvSpPr>
        <p:spPr>
          <a:xfrm>
            <a:off x="5219097" y="1356031"/>
            <a:ext cx="26510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4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34007E-873C-3543-80EF-E30B96836CDE}"/>
              </a:ext>
            </a:extLst>
          </p:cNvPr>
          <p:cNvGrpSpPr/>
          <p:nvPr/>
        </p:nvGrpSpPr>
        <p:grpSpPr>
          <a:xfrm>
            <a:off x="1554793" y="1948543"/>
            <a:ext cx="9045347" cy="4168755"/>
            <a:chOff x="1104258" y="1037030"/>
            <a:chExt cx="9942741" cy="48719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986884-8F92-2349-A688-17396B692B7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67484" t="644" r="6037" b="49042"/>
            <a:stretch/>
          </p:blipFill>
          <p:spPr>
            <a:xfrm>
              <a:off x="1104258" y="1037030"/>
              <a:ext cx="4072103" cy="4783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83E959-5AB8-9F42-8B7F-89B98B92AFCD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60642" t="644" r="33399" b="49042"/>
            <a:stretch/>
          </p:blipFill>
          <p:spPr>
            <a:xfrm>
              <a:off x="5076837" y="1125000"/>
              <a:ext cx="1607485" cy="4608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E95EDE-CAAB-644F-973B-0DA5A01E7FF4}"/>
                </a:ext>
              </a:extLst>
            </p:cNvPr>
            <p:cNvSpPr txBox="1"/>
            <p:nvPr/>
          </p:nvSpPr>
          <p:spPr>
            <a:xfrm>
              <a:off x="5238930" y="2551277"/>
              <a:ext cx="1339755" cy="1271748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  <a:latin typeface="+mj-lt"/>
                  <a:cs typeface="Didot" panose="02000503000000020003" pitchFamily="2" charset="-79"/>
                </a:rPr>
                <a:t>Sum of posterior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  <a:latin typeface="+mj-lt"/>
                  <a:cs typeface="Didot" panose="02000503000000020003" pitchFamily="2" charset="-79"/>
                </a:rPr>
                <a:t>probabilities</a:t>
              </a:r>
            </a:p>
          </p:txBody>
        </p:sp>
        <p:pic>
          <p:nvPicPr>
            <p:cNvPr id="8" name="Picture 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D4139C7-770B-8E40-8D38-E06981527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9248" r="73175" b="2"/>
            <a:stretch/>
          </p:blipFill>
          <p:spPr>
            <a:xfrm>
              <a:off x="6852528" y="1037031"/>
              <a:ext cx="4194471" cy="487190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204B48A-3ED1-CB45-AC66-385781E6D934}"/>
              </a:ext>
            </a:extLst>
          </p:cNvPr>
          <p:cNvSpPr txBox="1"/>
          <p:nvPr/>
        </p:nvSpPr>
        <p:spPr>
          <a:xfrm>
            <a:off x="1310735" y="439644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</p:spTree>
    <p:extLst>
      <p:ext uri="{BB962C8B-B14F-4D97-AF65-F5344CB8AC3E}">
        <p14:creationId xmlns:p14="http://schemas.microsoft.com/office/powerpoint/2010/main" val="14093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AA48C4-548E-744B-95EB-35740745C289}"/>
              </a:ext>
            </a:extLst>
          </p:cNvPr>
          <p:cNvGrpSpPr/>
          <p:nvPr/>
        </p:nvGrpSpPr>
        <p:grpSpPr>
          <a:xfrm>
            <a:off x="1416476" y="1543126"/>
            <a:ext cx="9366039" cy="4093482"/>
            <a:chOff x="372102" y="1402508"/>
            <a:chExt cx="11444748" cy="5001994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91478FC-4C2F-1343-B2CB-66B32372BCD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55426" r="1" b="2"/>
            <a:stretch/>
          </p:blipFill>
          <p:spPr>
            <a:xfrm>
              <a:off x="372102" y="1402508"/>
              <a:ext cx="11444748" cy="46080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0B6288-6E73-6049-B1D7-E850BD495917}"/>
                </a:ext>
              </a:extLst>
            </p:cNvPr>
            <p:cNvSpPr/>
            <p:nvPr/>
          </p:nvSpPr>
          <p:spPr>
            <a:xfrm>
              <a:off x="3137945" y="5431108"/>
              <a:ext cx="1666568" cy="973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7D5800B0-9CC0-D34C-8327-B550BB5555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70356" y="4433299"/>
              <a:ext cx="1317920" cy="33642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70A17E-6AC5-B644-A9A4-F36F7D4288CB}"/>
                </a:ext>
              </a:extLst>
            </p:cNvPr>
            <p:cNvSpPr txBox="1"/>
            <p:nvPr/>
          </p:nvSpPr>
          <p:spPr>
            <a:xfrm>
              <a:off x="3532647" y="5654465"/>
              <a:ext cx="877163" cy="52322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i="1">
                  <a:solidFill>
                    <a:schemeClr val="accent1">
                      <a:lumMod val="75000"/>
                    </a:schemeClr>
                  </a:solidFill>
                </a:rPr>
                <a:t>NMF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506FCA-DE6C-AE4C-A638-D1BB11CC4F4E}"/>
              </a:ext>
            </a:extLst>
          </p:cNvPr>
          <p:cNvSpPr txBox="1"/>
          <p:nvPr/>
        </p:nvSpPr>
        <p:spPr>
          <a:xfrm>
            <a:off x="1310735" y="439644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</p:spTree>
    <p:extLst>
      <p:ext uri="{BB962C8B-B14F-4D97-AF65-F5344CB8AC3E}">
        <p14:creationId xmlns:p14="http://schemas.microsoft.com/office/powerpoint/2010/main" val="220632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4A3389D-DCA6-2D4F-9D8D-E3A962C4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42" y="2010491"/>
            <a:ext cx="10386268" cy="2828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D80789-6839-1041-8A2F-65C3F9AE40C2}"/>
              </a:ext>
            </a:extLst>
          </p:cNvPr>
          <p:cNvSpPr txBox="1"/>
          <p:nvPr/>
        </p:nvSpPr>
        <p:spPr>
          <a:xfrm>
            <a:off x="1304556" y="660870"/>
            <a:ext cx="5373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CN signatures (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Geoff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2018)</a:t>
            </a:r>
          </a:p>
        </p:txBody>
      </p:sp>
    </p:spTree>
    <p:extLst>
      <p:ext uri="{BB962C8B-B14F-4D97-AF65-F5344CB8AC3E}">
        <p14:creationId xmlns:p14="http://schemas.microsoft.com/office/powerpoint/2010/main" val="147871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5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0" name="Rectangle 66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68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70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D80789-6839-1041-8A2F-65C3F9AE40C2}"/>
              </a:ext>
            </a:extLst>
          </p:cNvPr>
          <p:cNvSpPr txBox="1"/>
          <p:nvPr/>
        </p:nvSpPr>
        <p:spPr>
          <a:xfrm>
            <a:off x="126609" y="1282701"/>
            <a:ext cx="5646786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Admixture models, an alternative to NMF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9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91C14-4CAB-9A44-B261-04C26D43E312}"/>
              </a:ext>
            </a:extLst>
          </p:cNvPr>
          <p:cNvSpPr txBox="1"/>
          <p:nvPr/>
        </p:nvSpPr>
        <p:spPr>
          <a:xfrm>
            <a:off x="7003271" y="1217755"/>
            <a:ext cx="987178" cy="5112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BB6553-4720-7D49-8345-23E1F0B98B9F}"/>
              </a:ext>
            </a:extLst>
          </p:cNvPr>
          <p:cNvSpPr txBox="1"/>
          <p:nvPr/>
        </p:nvSpPr>
        <p:spPr>
          <a:xfrm>
            <a:off x="3078858" y="2423533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 0: Feature identification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3556EC-C0DD-9D43-B27A-7B8137CBAA5F}"/>
              </a:ext>
            </a:extLst>
          </p:cNvPr>
          <p:cNvSpPr txBox="1"/>
          <p:nvPr/>
        </p:nvSpPr>
        <p:spPr>
          <a:xfrm>
            <a:off x="856066" y="3228945"/>
            <a:ext cx="8889427" cy="40011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+mj-lt"/>
              </a:rPr>
              <a:t>Choose number of signatures and features to study</a:t>
            </a:r>
            <a:endParaRPr lang="en-GB" sz="2000" b="1" i="1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F3988-6483-A340-8CD9-E7951580F099}"/>
              </a:ext>
            </a:extLst>
          </p:cNvPr>
          <p:cNvSpPr txBox="1"/>
          <p:nvPr/>
        </p:nvSpPr>
        <p:spPr>
          <a:xfrm>
            <a:off x="1276570" y="350788"/>
            <a:ext cx="804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Latent Dirichlet Annotation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Shiraishi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4B37D-B497-0B45-9F59-EBE320785B04}"/>
              </a:ext>
            </a:extLst>
          </p:cNvPr>
          <p:cNvSpPr txBox="1"/>
          <p:nvPr/>
        </p:nvSpPr>
        <p:spPr>
          <a:xfrm>
            <a:off x="1811992" y="4316805"/>
            <a:ext cx="6977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NOTE: </a:t>
            </a:r>
            <a:endParaRPr lang="en-GB" dirty="0"/>
          </a:p>
          <a:p>
            <a:pPr algn="ctr"/>
            <a:r>
              <a:rPr lang="en-GB" dirty="0" err="1"/>
              <a:t>Shiraishi</a:t>
            </a:r>
            <a:r>
              <a:rPr lang="en-GB" dirty="0"/>
              <a:t> assumes independence between the features, which reduces significantly the number of components</a:t>
            </a:r>
          </a:p>
        </p:txBody>
      </p:sp>
    </p:spTree>
    <p:extLst>
      <p:ext uri="{BB962C8B-B14F-4D97-AF65-F5344CB8AC3E}">
        <p14:creationId xmlns:p14="http://schemas.microsoft.com/office/powerpoint/2010/main" val="376992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35BF3988-6483-A340-8CD9-E7951580F099}"/>
              </a:ext>
            </a:extLst>
          </p:cNvPr>
          <p:cNvSpPr txBox="1"/>
          <p:nvPr/>
        </p:nvSpPr>
        <p:spPr>
          <a:xfrm>
            <a:off x="1276570" y="350788"/>
            <a:ext cx="804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Latent Dirichlet Annotation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Shiraishi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A542-B4B3-D94D-8E16-216AE945C260}"/>
                  </a:ext>
                </a:extLst>
              </p:cNvPr>
              <p:cNvSpPr txBox="1"/>
              <p:nvPr/>
            </p:nvSpPr>
            <p:spPr>
              <a:xfrm>
                <a:off x="1234367" y="3656884"/>
                <a:ext cx="3301758" cy="736997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>
                    <a:latin typeface="+mj-lt"/>
                  </a:rPr>
                  <a:t>Available mutational data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000" b="1" i="1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A542-B4B3-D94D-8E16-216AE945C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367" y="3656884"/>
                <a:ext cx="3301758" cy="736997"/>
              </a:xfrm>
              <a:prstGeom prst="rect">
                <a:avLst/>
              </a:prstGeom>
              <a:blipFill>
                <a:blip r:embed="rId3"/>
                <a:stretch>
                  <a:fillRect t="-3279" r="-1521" b="-163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F75FEA-3864-B143-AFC5-04DFEB718C86}"/>
                  </a:ext>
                </a:extLst>
              </p:cNvPr>
              <p:cNvSpPr txBox="1"/>
              <p:nvPr/>
            </p:nvSpPr>
            <p:spPr>
              <a:xfrm>
                <a:off x="6758393" y="2988400"/>
                <a:ext cx="4199240" cy="707886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>
                    <a:latin typeface="+mj-lt"/>
                  </a:rPr>
                  <a:t>Proportion of signatures in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F75FEA-3864-B143-AFC5-04DFEB718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93" y="2988400"/>
                <a:ext cx="4199240" cy="707886"/>
              </a:xfrm>
              <a:prstGeom prst="rect">
                <a:avLst/>
              </a:prstGeom>
              <a:blipFill>
                <a:blip r:embed="rId4"/>
                <a:stretch>
                  <a:fillRect t="-3448" b="-13793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8AE7E-DA33-D840-9593-35255D472C02}"/>
              </a:ext>
            </a:extLst>
          </p:cNvPr>
          <p:cNvCxnSpPr>
            <a:cxnSpLocks/>
          </p:cNvCxnSpPr>
          <p:nvPr/>
        </p:nvCxnSpPr>
        <p:spPr>
          <a:xfrm>
            <a:off x="4666958" y="4034008"/>
            <a:ext cx="13133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40A9D0-18BF-674E-85A3-E751621DAD64}"/>
              </a:ext>
            </a:extLst>
          </p:cNvPr>
          <p:cNvSpPr txBox="1"/>
          <p:nvPr/>
        </p:nvSpPr>
        <p:spPr>
          <a:xfrm>
            <a:off x="4902451" y="3156843"/>
            <a:ext cx="1113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EM</a:t>
            </a:r>
          </a:p>
          <a:p>
            <a:pPr algn="ctr"/>
            <a:r>
              <a:rPr lang="en-GB" b="1" dirty="0"/>
              <a:t>algorithm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4D8876-5BAA-EC43-8673-79054AC78963}"/>
              </a:ext>
            </a:extLst>
          </p:cNvPr>
          <p:cNvCxnSpPr/>
          <p:nvPr/>
        </p:nvCxnSpPr>
        <p:spPr>
          <a:xfrm flipV="1">
            <a:off x="5980299" y="3342343"/>
            <a:ext cx="616828" cy="6916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B0A0DC-0B3F-4645-9AF9-E86EEE8C808A}"/>
              </a:ext>
            </a:extLst>
          </p:cNvPr>
          <p:cNvCxnSpPr>
            <a:cxnSpLocks/>
          </p:cNvCxnSpPr>
          <p:nvPr/>
        </p:nvCxnSpPr>
        <p:spPr>
          <a:xfrm>
            <a:off x="5980299" y="4034007"/>
            <a:ext cx="616828" cy="6916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746D43-BAF0-104E-814B-42478B58519A}"/>
                  </a:ext>
                </a:extLst>
              </p:cNvPr>
              <p:cNvSpPr txBox="1"/>
              <p:nvPr/>
            </p:nvSpPr>
            <p:spPr>
              <a:xfrm>
                <a:off x="6758393" y="4371728"/>
                <a:ext cx="4199240" cy="7212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>
                    <a:latin typeface="+mj-lt"/>
                  </a:rPr>
                  <a:t>Probability vectors for the features in each signature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s-E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000" b="1" i="1" dirty="0">
                    <a:latin typeface="+mj-lt"/>
                  </a:rPr>
                  <a:t> </a:t>
                </a:r>
                <a:endParaRPr lang="es-ES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746D43-BAF0-104E-814B-42478B58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93" y="4371728"/>
                <a:ext cx="4199240" cy="721288"/>
              </a:xfrm>
              <a:prstGeom prst="rect">
                <a:avLst/>
              </a:prstGeom>
              <a:blipFill>
                <a:blip r:embed="rId5"/>
                <a:stretch>
                  <a:fillRect t="-3390" b="-11864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6F7D9C-2FCF-C54A-AECE-313097EDDCB5}"/>
              </a:ext>
            </a:extLst>
          </p:cNvPr>
          <p:cNvSpPr txBox="1"/>
          <p:nvPr/>
        </p:nvSpPr>
        <p:spPr>
          <a:xfrm>
            <a:off x="2224877" y="1876321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 1: Expectation Maximization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80767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21EC1-D609-9941-8178-12E9FB7A85E7}"/>
              </a:ext>
            </a:extLst>
          </p:cNvPr>
          <p:cNvSpPr txBox="1"/>
          <p:nvPr/>
        </p:nvSpPr>
        <p:spPr>
          <a:xfrm>
            <a:off x="1877842" y="1038164"/>
            <a:ext cx="1949125" cy="5232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i="1" dirty="0">
                <a:latin typeface="+mj-lt"/>
              </a:rPr>
              <a:t>N samples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F2D488-6027-5146-BD87-82C3226FC60D}"/>
              </a:ext>
            </a:extLst>
          </p:cNvPr>
          <p:cNvCxnSpPr>
            <a:cxnSpLocks/>
          </p:cNvCxnSpPr>
          <p:nvPr/>
        </p:nvCxnSpPr>
        <p:spPr>
          <a:xfrm>
            <a:off x="2713169" y="1561384"/>
            <a:ext cx="0" cy="22860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3C44EA-76CA-B445-9AC5-1BC43E5C5530}"/>
              </a:ext>
            </a:extLst>
          </p:cNvPr>
          <p:cNvSpPr txBox="1"/>
          <p:nvPr/>
        </p:nvSpPr>
        <p:spPr>
          <a:xfrm>
            <a:off x="507417" y="2273961"/>
            <a:ext cx="194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Consider one of</a:t>
            </a:r>
          </a:p>
          <a:p>
            <a:pPr algn="ctr"/>
            <a:r>
              <a:rPr lang="en-GB" dirty="0">
                <a:latin typeface="+mj-lt"/>
              </a:rPr>
              <a:t> these samples,</a:t>
            </a:r>
          </a:p>
          <a:p>
            <a:pPr algn="ctr"/>
            <a:r>
              <a:rPr lang="en-GB" dirty="0">
                <a:latin typeface="+mj-lt"/>
              </a:rPr>
              <a:t> let us call it ‘</a:t>
            </a:r>
            <a:r>
              <a:rPr lang="en-GB" i="1" dirty="0">
                <a:latin typeface="+mj-lt"/>
              </a:rPr>
              <a:t>A’</a:t>
            </a:r>
            <a:endParaRPr lang="en-GB" dirty="0">
              <a:latin typeface="+mj-lt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20F9A87-882A-024D-B3F9-E3D9E16AB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955112"/>
              </p:ext>
            </p:extLst>
          </p:nvPr>
        </p:nvGraphicFramePr>
        <p:xfrm>
          <a:off x="1276570" y="3925017"/>
          <a:ext cx="3019929" cy="2932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E0C833-19EB-9640-B3F5-5675E142ABBE}"/>
                  </a:ext>
                </a:extLst>
              </p:cNvPr>
              <p:cNvSpPr txBox="1"/>
              <p:nvPr/>
            </p:nvSpPr>
            <p:spPr>
              <a:xfrm>
                <a:off x="182840" y="4683874"/>
                <a:ext cx="1853947" cy="123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E0C833-19EB-9640-B3F5-5675E142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40" y="4683874"/>
                <a:ext cx="1853947" cy="1236877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3BDF612-E47B-5D48-BF4A-3D9D862A9172}"/>
              </a:ext>
            </a:extLst>
          </p:cNvPr>
          <p:cNvCxnSpPr>
            <a:cxnSpLocks/>
          </p:cNvCxnSpPr>
          <p:nvPr/>
        </p:nvCxnSpPr>
        <p:spPr>
          <a:xfrm flipV="1">
            <a:off x="4032700" y="3341854"/>
            <a:ext cx="3101573" cy="2119610"/>
          </a:xfrm>
          <a:prstGeom prst="bent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5D66C3-9FB6-F348-AA58-90738BB8E02A}"/>
                  </a:ext>
                </a:extLst>
              </p:cNvPr>
              <p:cNvSpPr txBox="1"/>
              <p:nvPr/>
            </p:nvSpPr>
            <p:spPr>
              <a:xfrm>
                <a:off x="2972329" y="2319943"/>
                <a:ext cx="1491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+mj-lt"/>
                  </a:rPr>
                  <a:t>Suppose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=(6, 4, 4)</m:t>
                      </m:r>
                    </m:oMath>
                  </m:oMathPara>
                </a14:m>
                <a:endParaRPr lang="en-GB" dirty="0">
                  <a:latin typeface="+mj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5D66C3-9FB6-F348-AA58-90738BB8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329" y="2319943"/>
                <a:ext cx="1491947" cy="646331"/>
              </a:xfrm>
              <a:prstGeom prst="rect">
                <a:avLst/>
              </a:prstGeom>
              <a:blipFill>
                <a:blip r:embed="rId5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E6174DF-E9B2-6A4D-A968-C50EC6BF7FF4}"/>
              </a:ext>
            </a:extLst>
          </p:cNvPr>
          <p:cNvGrpSpPr/>
          <p:nvPr/>
        </p:nvGrpSpPr>
        <p:grpSpPr>
          <a:xfrm>
            <a:off x="7422093" y="908596"/>
            <a:ext cx="2733120" cy="1884308"/>
            <a:chOff x="7045493" y="360128"/>
            <a:chExt cx="4559057" cy="229912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2FCA8434-05AD-5343-86A9-4E41DD77A50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54887809"/>
                    </p:ext>
                  </p:extLst>
                </p:nvPr>
              </p:nvGraphicFramePr>
              <p:xfrm>
                <a:off x="7045493" y="637127"/>
                <a:ext cx="4559057" cy="202212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Choice>
          <mc:Fallback xmlns="">
            <p:graphicFrame>
              <p:nvGraphicFramePr>
                <p:cNvPr id="19" name="Chart 18">
                  <a:extLst>
                    <a:ext uri="{FF2B5EF4-FFF2-40B4-BE49-F238E27FC236}">
                      <a16:creationId xmlns:a16="http://schemas.microsoft.com/office/drawing/2014/main" id="{199E1BE1-E17B-0E44-B550-482EC4E2021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44257171"/>
                    </p:ext>
                  </p:extLst>
                </p:nvPr>
              </p:nvGraphicFramePr>
              <p:xfrm>
                <a:off x="7045493" y="637127"/>
                <a:ext cx="4559057" cy="202212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6D95BB8-28F2-D44F-A006-7F41F1071E2E}"/>
                    </a:ext>
                  </a:extLst>
                </p:cNvPr>
                <p:cNvSpPr txBox="1"/>
                <p:nvPr/>
              </p:nvSpPr>
              <p:spPr>
                <a:xfrm>
                  <a:off x="9166149" y="360128"/>
                  <a:ext cx="317744" cy="337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546323-A7B3-9D4F-955B-0F321D1B9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6149" y="360128"/>
                  <a:ext cx="317744" cy="337978"/>
                </a:xfrm>
                <a:prstGeom prst="rect">
                  <a:avLst/>
                </a:prstGeom>
                <a:blipFill>
                  <a:blip r:embed="rId8"/>
                  <a:stretch>
                    <a:fillRect l="-33333" r="-80000"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891ABC-0AC0-AF46-9E31-C096D6240CE3}"/>
              </a:ext>
            </a:extLst>
          </p:cNvPr>
          <p:cNvGrpSpPr/>
          <p:nvPr/>
        </p:nvGrpSpPr>
        <p:grpSpPr>
          <a:xfrm>
            <a:off x="7422093" y="3030235"/>
            <a:ext cx="2733120" cy="1657286"/>
            <a:chOff x="7414957" y="3471972"/>
            <a:chExt cx="3657579" cy="193428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Chart 31">
                  <a:extLst>
                    <a:ext uri="{FF2B5EF4-FFF2-40B4-BE49-F238E27FC236}">
                      <a16:creationId xmlns:a16="http://schemas.microsoft.com/office/drawing/2014/main" id="{D18E1B9C-AA4A-4F45-8DC0-9F321977C35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560854486"/>
                    </p:ext>
                  </p:extLst>
                </p:nvPr>
              </p:nvGraphicFramePr>
              <p:xfrm>
                <a:off x="7414957" y="3748971"/>
                <a:ext cx="3657579" cy="165728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mc:Choice>
          <mc:Fallback xmlns=""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816D7433-A602-514D-8509-828CF9A2902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96060259"/>
                    </p:ext>
                  </p:extLst>
                </p:nvPr>
              </p:nvGraphicFramePr>
              <p:xfrm>
                <a:off x="7414957" y="3748971"/>
                <a:ext cx="3657579" cy="165728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1099F3-7AA9-A143-B82C-1699DA9B1A0A}"/>
                    </a:ext>
                  </a:extLst>
                </p:cNvPr>
                <p:cNvSpPr txBox="1"/>
                <p:nvPr/>
              </p:nvSpPr>
              <p:spPr>
                <a:xfrm>
                  <a:off x="9110735" y="3471972"/>
                  <a:ext cx="254915" cy="3232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D95CCDF-ED1D-B341-86AD-9B1F8FE8E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5" y="3471972"/>
                  <a:ext cx="254915" cy="323297"/>
                </a:xfrm>
                <a:prstGeom prst="rect">
                  <a:avLst/>
                </a:prstGeom>
                <a:blipFill>
                  <a:blip r:embed="rId11"/>
                  <a:stretch>
                    <a:fillRect l="-31250" r="-75000"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88A18-5476-C140-97DC-C1AC674E994B}"/>
              </a:ext>
            </a:extLst>
          </p:cNvPr>
          <p:cNvSpPr txBox="1"/>
          <p:nvPr/>
        </p:nvSpPr>
        <p:spPr>
          <a:xfrm>
            <a:off x="4584319" y="3977543"/>
            <a:ext cx="197906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Probability vectors </a:t>
            </a:r>
          </a:p>
          <a:p>
            <a:pPr algn="ctr"/>
            <a:r>
              <a:rPr lang="en-GB" dirty="0">
                <a:latin typeface="+mj-lt"/>
              </a:rPr>
              <a:t>for signature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125D8-EEEA-3347-933B-6561B56ADD97}"/>
                  </a:ext>
                </a:extLst>
              </p:cNvPr>
              <p:cNvSpPr txBox="1"/>
              <p:nvPr/>
            </p:nvSpPr>
            <p:spPr>
              <a:xfrm>
                <a:off x="10155213" y="1192896"/>
                <a:ext cx="1462836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0.14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0.08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0.35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0.16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125D8-EEEA-3347-933B-6561B56AD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13" y="1192896"/>
                <a:ext cx="1462836" cy="1542730"/>
              </a:xfrm>
              <a:prstGeom prst="rect">
                <a:avLst/>
              </a:prstGeom>
              <a:blipFill>
                <a:blip r:embed="rId12"/>
                <a:stretch>
                  <a:fillRect l="-5172" t="-820" b="-5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C1168-93AB-FB42-8804-131AB3029999}"/>
                  </a:ext>
                </a:extLst>
              </p:cNvPr>
              <p:cNvSpPr txBox="1"/>
              <p:nvPr/>
            </p:nvSpPr>
            <p:spPr>
              <a:xfrm>
                <a:off x="10155213" y="3407696"/>
                <a:ext cx="145129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0.50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0.20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8C1168-93AB-FB42-8804-131AB302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13" y="3407696"/>
                <a:ext cx="1451295" cy="1034642"/>
              </a:xfrm>
              <a:prstGeom prst="rect">
                <a:avLst/>
              </a:prstGeom>
              <a:blipFill>
                <a:blip r:embed="rId13"/>
                <a:stretch>
                  <a:fillRect l="-5217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4E37C84-D756-0941-8676-0DAE5D6926C9}"/>
              </a:ext>
            </a:extLst>
          </p:cNvPr>
          <p:cNvGrpSpPr/>
          <p:nvPr/>
        </p:nvGrpSpPr>
        <p:grpSpPr>
          <a:xfrm>
            <a:off x="7422093" y="4922220"/>
            <a:ext cx="2733120" cy="1657286"/>
            <a:chOff x="7414957" y="3471972"/>
            <a:chExt cx="3657579" cy="193428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Chart 37">
                  <a:extLst>
                    <a:ext uri="{FF2B5EF4-FFF2-40B4-BE49-F238E27FC236}">
                      <a16:creationId xmlns:a16="http://schemas.microsoft.com/office/drawing/2014/main" id="{759F8679-F2FB-D341-941D-1B539C33CE2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19579893"/>
                    </p:ext>
                  </p:extLst>
                </p:nvPr>
              </p:nvGraphicFramePr>
              <p:xfrm>
                <a:off x="7414957" y="3748971"/>
                <a:ext cx="3657579" cy="165728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4"/>
                </a:graphicData>
              </a:graphic>
            </p:graphicFrame>
          </mc:Choice>
          <mc:Fallback xmlns="">
            <p:graphicFrame>
              <p:nvGraphicFramePr>
                <p:cNvPr id="30" name="Chart 29">
                  <a:extLst>
                    <a:ext uri="{FF2B5EF4-FFF2-40B4-BE49-F238E27FC236}">
                      <a16:creationId xmlns:a16="http://schemas.microsoft.com/office/drawing/2014/main" id="{6CA48031-EB39-9B49-9BF6-D6123794887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82272119"/>
                    </p:ext>
                  </p:extLst>
                </p:nvPr>
              </p:nvGraphicFramePr>
              <p:xfrm>
                <a:off x="7414957" y="3748971"/>
                <a:ext cx="3657579" cy="165728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5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5E4AC8-66CB-624D-A37D-FA90FC309F50}"/>
                    </a:ext>
                  </a:extLst>
                </p:cNvPr>
                <p:cNvSpPr txBox="1"/>
                <p:nvPr/>
              </p:nvSpPr>
              <p:spPr>
                <a:xfrm>
                  <a:off x="9110735" y="3471972"/>
                  <a:ext cx="254915" cy="3232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5E4AC8-66CB-624D-A37D-FA90FC309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5" y="3471972"/>
                  <a:ext cx="254915" cy="323297"/>
                </a:xfrm>
                <a:prstGeom prst="rect">
                  <a:avLst/>
                </a:prstGeom>
                <a:blipFill>
                  <a:blip r:embed="rId16"/>
                  <a:stretch>
                    <a:fillRect l="-31250" r="-75000"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12E06B-37AE-D649-831D-83BF7155249F}"/>
                  </a:ext>
                </a:extLst>
              </p:cNvPr>
              <p:cNvSpPr txBox="1"/>
              <p:nvPr/>
            </p:nvSpPr>
            <p:spPr>
              <a:xfrm>
                <a:off x="10155212" y="5302313"/>
                <a:ext cx="145129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0.70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12E06B-37AE-D649-831D-83BF71552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12" y="5302313"/>
                <a:ext cx="1451295" cy="1034642"/>
              </a:xfrm>
              <a:prstGeom prst="rect">
                <a:avLst/>
              </a:prstGeom>
              <a:blipFill>
                <a:blip r:embed="rId17"/>
                <a:stretch>
                  <a:fillRect l="-5217"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5AFD73-E462-3348-91D6-4850582E1F0A}"/>
              </a:ext>
            </a:extLst>
          </p:cNvPr>
          <p:cNvSpPr txBox="1"/>
          <p:nvPr/>
        </p:nvSpPr>
        <p:spPr>
          <a:xfrm>
            <a:off x="1276570" y="350788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Admixture model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Shiraishi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2015)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7473ED-ED80-8E4B-94FD-0BCF6F88B434}"/>
              </a:ext>
            </a:extLst>
          </p:cNvPr>
          <p:cNvCxnSpPr/>
          <p:nvPr/>
        </p:nvCxnSpPr>
        <p:spPr>
          <a:xfrm>
            <a:off x="5584875" y="5461464"/>
            <a:ext cx="0" cy="13965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027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35BF3988-6483-A340-8CD9-E7951580F099}"/>
              </a:ext>
            </a:extLst>
          </p:cNvPr>
          <p:cNvSpPr txBox="1"/>
          <p:nvPr/>
        </p:nvSpPr>
        <p:spPr>
          <a:xfrm>
            <a:off x="1276570" y="350788"/>
            <a:ext cx="6575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Admixture model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Shiraishi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A5A64-4386-444F-9780-FF5ECAC9DAB5}"/>
              </a:ext>
            </a:extLst>
          </p:cNvPr>
          <p:cNvSpPr txBox="1"/>
          <p:nvPr/>
        </p:nvSpPr>
        <p:spPr>
          <a:xfrm>
            <a:off x="3888518" y="2117829"/>
            <a:ext cx="3581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 2: Data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508D4D-3F95-2D46-B6BD-092F91E4C135}"/>
                  </a:ext>
                </a:extLst>
              </p:cNvPr>
              <p:cNvSpPr txBox="1"/>
              <p:nvPr/>
            </p:nvSpPr>
            <p:spPr>
              <a:xfrm>
                <a:off x="1050152" y="3131654"/>
                <a:ext cx="3835081" cy="1352550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>
                    <a:latin typeface="+mj-lt"/>
                  </a:rPr>
                  <a:t>For each mutation, generate the signature that caused it:</a:t>
                </a:r>
              </a:p>
              <a:p>
                <a:pPr algn="ctr"/>
                <a:endParaRPr lang="en-GB" sz="2000" i="1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Multinomial</m:t>
                      </m:r>
                      <m:r>
                        <a:rPr lang="es-ES" sz="2000" b="1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E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dirty="0">
                  <a:latin typeface="+mj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508D4D-3F95-2D46-B6BD-092F91E4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2" y="3131654"/>
                <a:ext cx="3835081" cy="1352550"/>
              </a:xfrm>
              <a:prstGeom prst="rect">
                <a:avLst/>
              </a:prstGeom>
              <a:blipFill>
                <a:blip r:embed="rId3"/>
                <a:stretch>
                  <a:fillRect t="-1818" b="-90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2CD63-2A9C-1147-86B8-273C9F03C4E6}"/>
              </a:ext>
            </a:extLst>
          </p:cNvPr>
          <p:cNvCxnSpPr>
            <a:cxnSpLocks/>
          </p:cNvCxnSpPr>
          <p:nvPr/>
        </p:nvCxnSpPr>
        <p:spPr>
          <a:xfrm flipV="1">
            <a:off x="4868355" y="3789378"/>
            <a:ext cx="1621755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383F52-9BFC-A64E-BBD3-C1BE8C7FFB5D}"/>
                  </a:ext>
                </a:extLst>
              </p:cNvPr>
              <p:cNvSpPr txBox="1"/>
              <p:nvPr/>
            </p:nvSpPr>
            <p:spPr>
              <a:xfrm>
                <a:off x="6631465" y="3100748"/>
                <a:ext cx="3835081" cy="1383456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i="1" dirty="0">
                    <a:latin typeface="+mj-lt"/>
                  </a:rPr>
                  <a:t>For each feature, generate the observed data:</a:t>
                </a:r>
              </a:p>
              <a:p>
                <a:pPr algn="ctr"/>
                <a:endParaRPr lang="en-GB" sz="2000" i="1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Multinomial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i="1" dirty="0">
                  <a:latin typeface="+mj-lt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383F52-9BFC-A64E-BBD3-C1BE8C7F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65" y="3100748"/>
                <a:ext cx="3835081" cy="1383456"/>
              </a:xfrm>
              <a:prstGeom prst="rect">
                <a:avLst/>
              </a:prstGeom>
              <a:blipFill>
                <a:blip r:embed="rId4"/>
                <a:stretch>
                  <a:fillRect l="-328" t="-1786" r="-1967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81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597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Mutational processes and signatures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5374014-B39F-0A40-8B43-BCEAEEFB4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8277" y="4213802"/>
            <a:ext cx="752168" cy="731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36F51-E692-2744-9451-7C985982F5C0}"/>
              </a:ext>
            </a:extLst>
          </p:cNvPr>
          <p:cNvSpPr txBox="1"/>
          <p:nvPr/>
        </p:nvSpPr>
        <p:spPr>
          <a:xfrm>
            <a:off x="3200400" y="1724545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Reference human genome</a:t>
            </a:r>
          </a:p>
        </p:txBody>
      </p:sp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5CD85EFB-7E2E-2242-85CC-2D49BC156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523" y="1543554"/>
            <a:ext cx="914400" cy="73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5A1B4-CB5C-CD4D-BD88-CE032D26A133}"/>
              </a:ext>
            </a:extLst>
          </p:cNvPr>
          <p:cNvSpPr txBox="1"/>
          <p:nvPr/>
        </p:nvSpPr>
        <p:spPr>
          <a:xfrm>
            <a:off x="1924258" y="5000785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Genome 1</a:t>
            </a:r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D3046A24-7B82-9047-8A01-E2C871D2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987" y="4213802"/>
            <a:ext cx="752168" cy="731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B394A0-4CF2-1849-8257-B964F804FAC0}"/>
              </a:ext>
            </a:extLst>
          </p:cNvPr>
          <p:cNvSpPr txBox="1"/>
          <p:nvPr/>
        </p:nvSpPr>
        <p:spPr>
          <a:xfrm>
            <a:off x="3816968" y="5000785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Genome 2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94680222-E2AF-8647-B3FD-69B1C400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697" y="4213802"/>
            <a:ext cx="752168" cy="731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773B46-5028-7A4B-9434-86CE45C38148}"/>
              </a:ext>
            </a:extLst>
          </p:cNvPr>
          <p:cNvSpPr txBox="1"/>
          <p:nvPr/>
        </p:nvSpPr>
        <p:spPr>
          <a:xfrm>
            <a:off x="5709678" y="5000785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Genome 3</a:t>
            </a:r>
          </a:p>
        </p:txBody>
      </p:sp>
      <p:pic>
        <p:nvPicPr>
          <p:cNvPr id="15" name="Graphic 14" descr="Group of men with solid fill">
            <a:extLst>
              <a:ext uri="{FF2B5EF4-FFF2-40B4-BE49-F238E27FC236}">
                <a16:creationId xmlns:a16="http://schemas.microsoft.com/office/drawing/2014/main" id="{FDFF21F8-6D2E-6A4F-8B78-504C8247E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7161" y="278713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179243-9CED-424D-8333-D93E781ED26C}"/>
              </a:ext>
            </a:extLst>
          </p:cNvPr>
          <p:cNvSpPr txBox="1"/>
          <p:nvPr/>
        </p:nvSpPr>
        <p:spPr>
          <a:xfrm>
            <a:off x="3200400" y="3059668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Each individual suffers different mutations</a:t>
            </a:r>
          </a:p>
        </p:txBody>
      </p:sp>
    </p:spTree>
    <p:extLst>
      <p:ext uri="{BB962C8B-B14F-4D97-AF65-F5344CB8AC3E}">
        <p14:creationId xmlns:p14="http://schemas.microsoft.com/office/powerpoint/2010/main" val="279271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F3988-6483-A340-8CD9-E7951580F099}"/>
              </a:ext>
            </a:extLst>
          </p:cNvPr>
          <p:cNvSpPr txBox="1"/>
          <p:nvPr/>
        </p:nvSpPr>
        <p:spPr>
          <a:xfrm>
            <a:off x="1276570" y="350788"/>
            <a:ext cx="6575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Admixture model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Shiraishi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2015)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44E9D9D7-3FD0-3449-8FA6-EA0938AA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069144"/>
            <a:ext cx="10477500" cy="52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8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D80789-6839-1041-8A2F-65C3F9AE40C2}"/>
              </a:ext>
            </a:extLst>
          </p:cNvPr>
          <p:cNvSpPr txBox="1"/>
          <p:nvPr/>
        </p:nvSpPr>
        <p:spPr>
          <a:xfrm>
            <a:off x="398206" y="1282701"/>
            <a:ext cx="5375189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Using AM for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CN signatures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0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BFA6D-2FE3-2E4F-BFF7-6AAF8F116048}"/>
              </a:ext>
            </a:extLst>
          </p:cNvPr>
          <p:cNvSpPr txBox="1"/>
          <p:nvPr/>
        </p:nvSpPr>
        <p:spPr>
          <a:xfrm>
            <a:off x="1387472" y="599434"/>
            <a:ext cx="3300646" cy="663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The data</a:t>
            </a:r>
          </a:p>
        </p:txBody>
      </p:sp>
      <p:sp>
        <p:nvSpPr>
          <p:cNvPr id="52" name="Isosceles Triangle 4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4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ABBC81-E83D-0246-B992-10B3F7E6115C}"/>
              </a:ext>
            </a:extLst>
          </p:cNvPr>
          <p:cNvSpPr txBox="1"/>
          <p:nvPr/>
        </p:nvSpPr>
        <p:spPr>
          <a:xfrm>
            <a:off x="5386038" y="1107438"/>
            <a:ext cx="6341016" cy="460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from HGSOC, a CN driven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tumour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Absolute CN obtained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sWGS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 values approximated to closest integer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DF7340D-2B5C-B444-86C4-6BB527D10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5" y="1545738"/>
            <a:ext cx="4432300" cy="47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6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57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1" name="Rectangle 63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63" name="Straight Connector 67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Isosceles Triangle 69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B4646-8E34-E947-B330-6208BF5D8E88}"/>
              </a:ext>
            </a:extLst>
          </p:cNvPr>
          <p:cNvSpPr txBox="1"/>
          <p:nvPr/>
        </p:nvSpPr>
        <p:spPr>
          <a:xfrm>
            <a:off x="7226710" y="1217755"/>
            <a:ext cx="678425" cy="41654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6DE029-BF0A-DF4F-A268-6C6B6374894F}"/>
              </a:ext>
            </a:extLst>
          </p:cNvPr>
          <p:cNvGrpSpPr/>
          <p:nvPr/>
        </p:nvGrpSpPr>
        <p:grpSpPr>
          <a:xfrm>
            <a:off x="398206" y="1122951"/>
            <a:ext cx="11174775" cy="4925365"/>
            <a:chOff x="178619" y="1179977"/>
            <a:chExt cx="11696260" cy="4925365"/>
          </a:xfrm>
          <a:solidFill>
            <a:schemeClr val="bg1"/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63AF678-7682-6E41-BD0D-C9EE3C7FE059}"/>
                </a:ext>
              </a:extLst>
            </p:cNvPr>
            <p:cNvGrpSpPr/>
            <p:nvPr/>
          </p:nvGrpSpPr>
          <p:grpSpPr>
            <a:xfrm>
              <a:off x="178619" y="2037766"/>
              <a:ext cx="5527194" cy="4067576"/>
              <a:chOff x="843541" y="1145302"/>
              <a:chExt cx="10815059" cy="4564219"/>
            </a:xfrm>
            <a:grpFill/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5185D9C-A0E6-2D4C-9E49-DBB524B40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637" y="3429000"/>
                <a:ext cx="1535628" cy="0"/>
              </a:xfrm>
              <a:prstGeom prst="line">
                <a:avLst/>
              </a:prstGeom>
              <a:grp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AFD7D1A-9096-C049-B535-8FB8BC77E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2284" y="2538413"/>
                <a:ext cx="1535628" cy="0"/>
              </a:xfrm>
              <a:prstGeom prst="line">
                <a:avLst/>
              </a:prstGeom>
              <a:grp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E11F78F-9A4D-E84C-83F4-DA680A190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637" y="1712422"/>
                <a:ext cx="0" cy="3465725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C5E89F-634B-3D47-BB27-48F3E1814076}"/>
                  </a:ext>
                </a:extLst>
              </p:cNvPr>
              <p:cNvSpPr txBox="1"/>
              <p:nvPr/>
            </p:nvSpPr>
            <p:spPr>
              <a:xfrm rot="16200000">
                <a:off x="389622" y="3206626"/>
                <a:ext cx="1630509" cy="72267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Copy number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00EB0AA-3103-CB41-9B02-4EDF245DBD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638" y="5178147"/>
                <a:ext cx="998696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9223C18-5151-F44E-94DC-AE316D0A9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4415" y="3429000"/>
                <a:ext cx="2368843" cy="0"/>
              </a:xfrm>
              <a:prstGeom prst="line">
                <a:avLst/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26DC83A-D49E-E447-AFF3-38D5FB6F3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3258" y="2538413"/>
                <a:ext cx="1859254" cy="0"/>
              </a:xfrm>
              <a:prstGeom prst="line">
                <a:avLst/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C2B009A-C2E1-694F-9654-31A412D20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87" y="1582276"/>
                <a:ext cx="0" cy="3595871"/>
              </a:xfrm>
              <a:prstGeom prst="line">
                <a:avLst/>
              </a:prstGeom>
              <a:grpFill/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7164A1B-8A81-BF4A-BE5B-D2B5554AE5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337" y="1582276"/>
                <a:ext cx="0" cy="3595871"/>
              </a:xfrm>
              <a:prstGeom prst="line">
                <a:avLst/>
              </a:prstGeom>
              <a:grpFill/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F2DF73-142F-5F41-B3D6-E0BD77005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8687" y="1582276"/>
                <a:ext cx="0" cy="3595871"/>
              </a:xfrm>
              <a:prstGeom prst="line">
                <a:avLst/>
              </a:prstGeom>
              <a:grpFill/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F02C4AA-1806-EB46-9D03-7F0B4A6C079E}"/>
                  </a:ext>
                </a:extLst>
              </p:cNvPr>
              <p:cNvSpPr txBox="1"/>
              <p:nvPr/>
            </p:nvSpPr>
            <p:spPr>
              <a:xfrm>
                <a:off x="5292828" y="5295094"/>
                <a:ext cx="1832776" cy="4144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Position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41AC172D-3ABD-614A-BE26-EE66AC38AD16}"/>
                  </a:ext>
                </a:extLst>
              </p:cNvPr>
              <p:cNvCxnSpPr/>
              <p:nvPr/>
            </p:nvCxnSpPr>
            <p:spPr>
              <a:xfrm>
                <a:off x="1671637" y="1951608"/>
                <a:ext cx="2862350" cy="0"/>
              </a:xfrm>
              <a:prstGeom prst="straightConnector1">
                <a:avLst/>
              </a:prstGeom>
              <a:grpFill/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AF175C0-06FB-0840-B018-9C95490715E4}"/>
                  </a:ext>
                </a:extLst>
              </p:cNvPr>
              <p:cNvSpPr txBox="1"/>
              <p:nvPr/>
            </p:nvSpPr>
            <p:spPr>
              <a:xfrm>
                <a:off x="2343475" y="1542260"/>
                <a:ext cx="79060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10 Mb</a:t>
                </a: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EEB374AC-EC32-DA4D-B888-D017226FD4EF}"/>
                  </a:ext>
                </a:extLst>
              </p:cNvPr>
              <p:cNvCxnSpPr/>
              <p:nvPr/>
            </p:nvCxnSpPr>
            <p:spPr>
              <a:xfrm>
                <a:off x="4533987" y="1954379"/>
                <a:ext cx="2862350" cy="0"/>
              </a:xfrm>
              <a:prstGeom prst="straightConnector1">
                <a:avLst/>
              </a:prstGeom>
              <a:grpFill/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E9A08A4-DE4A-5E49-BD78-4B468DE8C724}"/>
                  </a:ext>
                </a:extLst>
              </p:cNvPr>
              <p:cNvCxnSpPr/>
              <p:nvPr/>
            </p:nvCxnSpPr>
            <p:spPr>
              <a:xfrm>
                <a:off x="7396337" y="1951608"/>
                <a:ext cx="2862350" cy="0"/>
              </a:xfrm>
              <a:prstGeom prst="straightConnector1">
                <a:avLst/>
              </a:prstGeom>
              <a:grpFill/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5EF67CB-5183-1746-8648-860E432DC4F8}"/>
                  </a:ext>
                </a:extLst>
              </p:cNvPr>
              <p:cNvSpPr txBox="1"/>
              <p:nvPr/>
            </p:nvSpPr>
            <p:spPr>
              <a:xfrm>
                <a:off x="5329389" y="1582276"/>
                <a:ext cx="79060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10 Mb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23E576-51FD-B547-BD50-64BBA817F010}"/>
                  </a:ext>
                </a:extLst>
              </p:cNvPr>
              <p:cNvSpPr txBox="1"/>
              <p:nvPr/>
            </p:nvSpPr>
            <p:spPr>
              <a:xfrm>
                <a:off x="8164545" y="1582276"/>
                <a:ext cx="79060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10 Mb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0A9F61A-8A26-A542-ABAD-C833D5A508ED}"/>
                  </a:ext>
                </a:extLst>
              </p:cNvPr>
              <p:cNvSpPr txBox="1"/>
              <p:nvPr/>
            </p:nvSpPr>
            <p:spPr>
              <a:xfrm>
                <a:off x="2040640" y="1150380"/>
                <a:ext cx="2333251" cy="4144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accent2">
                        <a:lumMod val="75000"/>
                      </a:schemeClr>
                    </a:solidFill>
                  </a:rPr>
                  <a:t>Segment 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A45F03B-5888-2D4D-A4EC-A729F3598667}"/>
                  </a:ext>
                </a:extLst>
              </p:cNvPr>
              <p:cNvSpPr txBox="1"/>
              <p:nvPr/>
            </p:nvSpPr>
            <p:spPr>
              <a:xfrm>
                <a:off x="4953364" y="1150380"/>
                <a:ext cx="2333251" cy="4144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accent1">
                        <a:lumMod val="75000"/>
                      </a:schemeClr>
                    </a:solidFill>
                  </a:rPr>
                  <a:t>Segment 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88DC3EA-DB50-2846-AE05-9BBDFF4697F4}"/>
                  </a:ext>
                </a:extLst>
              </p:cNvPr>
              <p:cNvSpPr txBox="1"/>
              <p:nvPr/>
            </p:nvSpPr>
            <p:spPr>
              <a:xfrm>
                <a:off x="7788520" y="1145302"/>
                <a:ext cx="2333251" cy="4144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00B050"/>
                    </a:solidFill>
                  </a:rPr>
                  <a:t>Segment 3</a:t>
                </a: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4C97D30-12BE-FB40-999A-985A6BA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7265" y="4482293"/>
                <a:ext cx="1326722" cy="0"/>
              </a:xfrm>
              <a:prstGeom prst="line">
                <a:avLst/>
              </a:prstGeom>
              <a:grp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87AF457-D4E3-334A-9EBF-401D74BEA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87" y="4482293"/>
                <a:ext cx="1004800" cy="0"/>
              </a:xfrm>
              <a:prstGeom prst="line">
                <a:avLst/>
              </a:prstGeom>
              <a:grp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FD3D5F36-9BBF-9E4B-AAF2-39BF4E005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4392" y="3429000"/>
                <a:ext cx="2046921" cy="0"/>
              </a:xfrm>
              <a:prstGeom prst="line">
                <a:avLst/>
              </a:prstGeom>
              <a:grpFill/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58B5C27-9CE0-9144-B685-A06CF8589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4415" y="3429000"/>
                <a:ext cx="321922" cy="0"/>
              </a:xfrm>
              <a:prstGeom prst="line">
                <a:avLst/>
              </a:prstGeom>
              <a:grpFill/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B0AC9E-B931-8147-BD07-B214BE702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3258" y="2538413"/>
                <a:ext cx="815429" cy="0"/>
              </a:xfrm>
              <a:prstGeom prst="line">
                <a:avLst/>
              </a:prstGeom>
              <a:grpFill/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AE2DA40-BF16-E64F-B5A8-733AA9803463}"/>
                </a:ext>
              </a:extLst>
            </p:cNvPr>
            <p:cNvGrpSpPr/>
            <p:nvPr/>
          </p:nvGrpSpPr>
          <p:grpSpPr>
            <a:xfrm>
              <a:off x="6359960" y="2613571"/>
              <a:ext cx="5514919" cy="3478635"/>
              <a:chOff x="896305" y="1712422"/>
              <a:chExt cx="10928269" cy="4035939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90F23B8-EFEC-5643-8A12-451F35C12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637" y="3429000"/>
                <a:ext cx="1535628" cy="0"/>
              </a:xfrm>
              <a:prstGeom prst="line">
                <a:avLst/>
              </a:prstGeom>
              <a:grpFill/>
              <a:ln w="508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DAB8056-FCB1-1846-8C37-722603A4D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7265" y="4482293"/>
                <a:ext cx="2331522" cy="0"/>
              </a:xfrm>
              <a:prstGeom prst="line">
                <a:avLst/>
              </a:prstGeom>
              <a:grpFill/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AF8F3A5-49E9-3147-95B0-6F561574C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2284" y="2538413"/>
                <a:ext cx="1535628" cy="0"/>
              </a:xfrm>
              <a:prstGeom prst="line">
                <a:avLst/>
              </a:prstGeom>
              <a:grpFill/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CBBE87-492C-394C-B72D-037D515EC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637" y="1712422"/>
                <a:ext cx="0" cy="3465725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3A5E6A3-3C16-2C47-B724-6FB575F7B8C7}"/>
                  </a:ext>
                </a:extLst>
              </p:cNvPr>
              <p:cNvSpPr txBox="1"/>
              <p:nvPr/>
            </p:nvSpPr>
            <p:spPr>
              <a:xfrm rot="16200000">
                <a:off x="358265" y="3059619"/>
                <a:ext cx="1807941" cy="73186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Copy number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8CCC33F-3704-8D4E-B8F7-83409DB97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1638" y="5178147"/>
                <a:ext cx="9986962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8B3F793-BFA5-964D-8602-39F2D8433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4415" y="3429000"/>
                <a:ext cx="2368843" cy="0"/>
              </a:xfrm>
              <a:prstGeom prst="line">
                <a:avLst/>
              </a:prstGeom>
              <a:grpFill/>
              <a:ln w="508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8073221-ABE5-1C4D-BB83-4C08ACD6B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3258" y="2538413"/>
                <a:ext cx="2215342" cy="0"/>
              </a:xfrm>
              <a:prstGeom prst="line">
                <a:avLst/>
              </a:prstGeom>
              <a:grpFill/>
              <a:ln w="508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91C9043-071D-2746-9FD2-A1A403FB2050}"/>
                  </a:ext>
                </a:extLst>
              </p:cNvPr>
              <p:cNvSpPr txBox="1"/>
              <p:nvPr/>
            </p:nvSpPr>
            <p:spPr>
              <a:xfrm>
                <a:off x="5737076" y="5288836"/>
                <a:ext cx="1856083" cy="45952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Position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73D6376-A103-A144-B05A-A9D9C7D34223}"/>
                  </a:ext>
                </a:extLst>
              </p:cNvPr>
              <p:cNvSpPr txBox="1"/>
              <p:nvPr/>
            </p:nvSpPr>
            <p:spPr>
              <a:xfrm>
                <a:off x="1511939" y="2930496"/>
                <a:ext cx="2362922" cy="42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C00000"/>
                    </a:solidFill>
                  </a:rPr>
                  <a:t>Segment 1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FA8286B-6C07-614B-902C-D31D23E71380}"/>
                  </a:ext>
                </a:extLst>
              </p:cNvPr>
              <p:cNvSpPr txBox="1"/>
              <p:nvPr/>
            </p:nvSpPr>
            <p:spPr>
              <a:xfrm>
                <a:off x="3216679" y="4018258"/>
                <a:ext cx="2362923" cy="42850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Segment 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B8158BC-5278-7D47-9360-6903AA0AB075}"/>
                  </a:ext>
                </a:extLst>
              </p:cNvPr>
              <p:cNvSpPr txBox="1"/>
              <p:nvPr/>
            </p:nvSpPr>
            <p:spPr>
              <a:xfrm>
                <a:off x="5010873" y="2010325"/>
                <a:ext cx="2362922" cy="42850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00B050"/>
                    </a:solidFill>
                  </a:rPr>
                  <a:t>Segment 3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3253753-2056-7441-A722-0C12EA3F8DB7}"/>
                  </a:ext>
                </a:extLst>
              </p:cNvPr>
              <p:cNvSpPr txBox="1"/>
              <p:nvPr/>
            </p:nvSpPr>
            <p:spPr>
              <a:xfrm>
                <a:off x="7185409" y="2964967"/>
                <a:ext cx="2362923" cy="42850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00B0F0"/>
                    </a:solidFill>
                  </a:rPr>
                  <a:t>Segment 4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FC79DAC-DE5D-4349-8001-6A236A838311}"/>
                  </a:ext>
                </a:extLst>
              </p:cNvPr>
              <p:cNvSpPr txBox="1"/>
              <p:nvPr/>
            </p:nvSpPr>
            <p:spPr>
              <a:xfrm>
                <a:off x="9461652" y="1952203"/>
                <a:ext cx="2362922" cy="42850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002060"/>
                    </a:solidFill>
                  </a:rPr>
                  <a:t>Segment 5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527BE9-4B0F-2843-90B4-A98FC5F4453F}"/>
                </a:ext>
              </a:extLst>
            </p:cNvPr>
            <p:cNvSpPr txBox="1"/>
            <p:nvPr/>
          </p:nvSpPr>
          <p:spPr>
            <a:xfrm>
              <a:off x="2049383" y="1179977"/>
              <a:ext cx="183585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2000" b="1" u="sng" dirty="0"/>
                <a:t>Alternative 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70C4C5-D419-1748-9C32-F8DB9D4F9D76}"/>
                </a:ext>
              </a:extLst>
            </p:cNvPr>
            <p:cNvSpPr txBox="1"/>
            <p:nvPr/>
          </p:nvSpPr>
          <p:spPr>
            <a:xfrm>
              <a:off x="8491890" y="1179977"/>
              <a:ext cx="183585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2000" b="1" u="sng" dirty="0"/>
                <a:t>Alternative 2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29D3EDB9-8AFB-5547-B14A-8F58D36359EF}"/>
              </a:ext>
            </a:extLst>
          </p:cNvPr>
          <p:cNvSpPr txBox="1"/>
          <p:nvPr/>
        </p:nvSpPr>
        <p:spPr>
          <a:xfrm>
            <a:off x="894391" y="376195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</a:rPr>
              <a:t>The definition of a segment</a:t>
            </a:r>
          </a:p>
        </p:txBody>
      </p:sp>
    </p:spTree>
    <p:extLst>
      <p:ext uri="{BB962C8B-B14F-4D97-AF65-F5344CB8AC3E}">
        <p14:creationId xmlns:p14="http://schemas.microsoft.com/office/powerpoint/2010/main" val="3108592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93D2-52E1-AE44-AFFC-71AC76EB72EF}"/>
              </a:ext>
            </a:extLst>
          </p:cNvPr>
          <p:cNvSpPr txBox="1"/>
          <p:nvPr/>
        </p:nvSpPr>
        <p:spPr>
          <a:xfrm>
            <a:off x="1507066" y="999460"/>
            <a:ext cx="5698067" cy="447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segment size for the first alternative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9CF63B8C-CB88-D449-ADCE-63A7033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34" y="1106539"/>
            <a:ext cx="9878932" cy="49702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A7AFF6-125B-2F46-922B-49D583AFB2E9}"/>
              </a:ext>
            </a:extLst>
          </p:cNvPr>
          <p:cNvSpPr txBox="1"/>
          <p:nvPr/>
        </p:nvSpPr>
        <p:spPr>
          <a:xfrm>
            <a:off x="894391" y="37619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</a:rPr>
              <a:t>The size of the segments (Alternative 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AE6DF3-2656-954E-BB93-8943F8FAB5DD}"/>
                  </a:ext>
                </a:extLst>
              </p14:cNvPr>
              <p14:cNvContentPartPr/>
              <p14:nvPr/>
            </p14:nvContentPartPr>
            <p14:xfrm>
              <a:off x="3139743" y="3722024"/>
              <a:ext cx="1178640" cy="33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AE6DF3-2656-954E-BB93-8943F8FAB5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743" y="3542384"/>
                <a:ext cx="135828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383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07F90-2DD7-3840-8366-CFE6CC1AD015}"/>
              </a:ext>
            </a:extLst>
          </p:cNvPr>
          <p:cNvGrpSpPr/>
          <p:nvPr/>
        </p:nvGrpSpPr>
        <p:grpSpPr>
          <a:xfrm>
            <a:off x="1123847" y="1760132"/>
            <a:ext cx="10158034" cy="3842562"/>
            <a:chOff x="506271" y="1331266"/>
            <a:chExt cx="10769290" cy="407378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EEEF3A-CD82-B94B-B5DF-9C04B2C54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90"/>
            <a:stretch/>
          </p:blipFill>
          <p:spPr>
            <a:xfrm>
              <a:off x="506271" y="1562099"/>
              <a:ext cx="3932231" cy="384295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99FC8B-A6C6-B342-BF13-83588B9B502F}"/>
                </a:ext>
              </a:extLst>
            </p:cNvPr>
            <p:cNvSpPr txBox="1"/>
            <p:nvPr/>
          </p:nvSpPr>
          <p:spPr>
            <a:xfrm>
              <a:off x="6590835" y="1331266"/>
              <a:ext cx="2354812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b="1" u="sng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Segment features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85520D-FCA1-5549-9905-43E6352C6873}"/>
                    </a:ext>
                  </a:extLst>
                </p:cNvPr>
                <p:cNvSpPr txBox="1"/>
                <p:nvPr/>
              </p:nvSpPr>
              <p:spPr>
                <a:xfrm>
                  <a:off x="4503940" y="2096421"/>
                  <a:ext cx="3426843" cy="237376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Breakpoint count</a:t>
                  </a:r>
                  <a:r>
                    <a:rPr lang="en-GB" sz="1600" dirty="0"/>
                    <a:t> -&gt; </a:t>
                  </a:r>
                  <a14:m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Sum of CN changes </a:t>
                  </a:r>
                  <a:r>
                    <a:rPr lang="en-GB" sz="1600" dirty="0"/>
                    <a:t>-&gt; 6</a:t>
                  </a:r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Max CN </a:t>
                  </a:r>
                  <a:r>
                    <a:rPr lang="en-GB" sz="1600" dirty="0"/>
                    <a:t>-&gt; </a:t>
                  </a:r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GB" sz="1600" b="1" i="1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b="1" i="1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Min CN </a:t>
                  </a:r>
                  <a:r>
                    <a:rPr lang="en-GB" sz="1600" i="1" dirty="0"/>
                    <a:t>-&gt;1</a:t>
                  </a: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85520D-FCA1-5549-9905-43E6352C6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940" y="2096421"/>
                  <a:ext cx="3426843" cy="2373763"/>
                </a:xfrm>
                <a:prstGeom prst="rect">
                  <a:avLst/>
                </a:prstGeom>
                <a:blipFill>
                  <a:blip r:embed="rId4"/>
                  <a:stretch>
                    <a:fillRect l="-389" t="-112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71CF751-CA54-1347-A7A2-E43B8CDDE94E}"/>
                    </a:ext>
                  </a:extLst>
                </p:cNvPr>
                <p:cNvSpPr txBox="1"/>
                <p:nvPr/>
              </p:nvSpPr>
              <p:spPr>
                <a:xfrm>
                  <a:off x="8148395" y="2096421"/>
                  <a:ext cx="3127166" cy="237376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dirty="0"/>
                    <a:t>CN loss % </a:t>
                  </a:r>
                  <a:r>
                    <a:rPr lang="en-GB" sz="1600" dirty="0"/>
                    <a:t>-&gt; </a:t>
                  </a:r>
                  <a14:m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50%</m:t>
                      </m:r>
                    </m:oMath>
                  </a14:m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dirty="0"/>
                    <a:t>CN gain % </a:t>
                  </a:r>
                  <a:r>
                    <a:rPr lang="en-GB" sz="1600" dirty="0"/>
                    <a:t>-&gt; </a:t>
                  </a:r>
                  <a14:m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20%</m:t>
                      </m:r>
                    </m:oMath>
                  </a14:m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Oscillating CN </a:t>
                  </a:r>
                  <a:r>
                    <a:rPr lang="en-GB" sz="1600" dirty="0"/>
                    <a:t>-&gt; 2</a:t>
                  </a:r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Weighted segment sum </a:t>
                  </a:r>
                  <a:r>
                    <a:rPr lang="en-GB" sz="1600" dirty="0"/>
                    <a:t>-&gt; </a:t>
                  </a:r>
                  <a14:m>
                    <m:oMath xmlns:m="http://schemas.openxmlformats.org/officeDocument/2006/math">
                      <m:r>
                        <a:rPr lang="es-ES" sz="1600" i="1">
                          <a:latin typeface="Cambria Math" panose="02040503050406030204" pitchFamily="18" charset="0"/>
                        </a:rPr>
                        <m:t>17</m:t>
                      </m:r>
                    </m:oMath>
                  </a14:m>
                  <a:endParaRPr lang="es-ES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b="1" i="1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71CF751-CA54-1347-A7A2-E43B8CDDE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395" y="2096421"/>
                  <a:ext cx="3127166" cy="2373764"/>
                </a:xfrm>
                <a:prstGeom prst="rect">
                  <a:avLst/>
                </a:prstGeom>
                <a:blipFill>
                  <a:blip r:embed="rId5"/>
                  <a:stretch>
                    <a:fillRect l="-855" t="-112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32752E-DE2B-5146-898D-11C45215CB32}"/>
              </a:ext>
            </a:extLst>
          </p:cNvPr>
          <p:cNvSpPr txBox="1"/>
          <p:nvPr/>
        </p:nvSpPr>
        <p:spPr>
          <a:xfrm>
            <a:off x="994801" y="658596"/>
            <a:ext cx="5471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</a:rPr>
              <a:t>Segment features (Alternative 1)</a:t>
            </a:r>
          </a:p>
        </p:txBody>
      </p:sp>
    </p:spTree>
    <p:extLst>
      <p:ext uri="{BB962C8B-B14F-4D97-AF65-F5344CB8AC3E}">
        <p14:creationId xmlns:p14="http://schemas.microsoft.com/office/powerpoint/2010/main" val="21311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6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D07F90-2DD7-3840-8366-CFE6CC1AD015}"/>
              </a:ext>
            </a:extLst>
          </p:cNvPr>
          <p:cNvGrpSpPr/>
          <p:nvPr/>
        </p:nvGrpSpPr>
        <p:grpSpPr>
          <a:xfrm>
            <a:off x="1124433" y="1878996"/>
            <a:ext cx="8518669" cy="3946619"/>
            <a:chOff x="504282" y="1726807"/>
            <a:chExt cx="9031278" cy="418410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EEEF3A-CD82-B94B-B5DF-9C04B2C54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90"/>
            <a:stretch/>
          </p:blipFill>
          <p:spPr>
            <a:xfrm>
              <a:off x="504282" y="2067958"/>
              <a:ext cx="3932231" cy="384295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99FC8B-A6C6-B342-BF13-83588B9B502F}"/>
                </a:ext>
              </a:extLst>
            </p:cNvPr>
            <p:cNvSpPr txBox="1"/>
            <p:nvPr/>
          </p:nvSpPr>
          <p:spPr>
            <a:xfrm>
              <a:off x="6474701" y="1726807"/>
              <a:ext cx="2354812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b="1" u="sng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Segment features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85520D-FCA1-5549-9905-43E6352C6873}"/>
                    </a:ext>
                  </a:extLst>
                </p:cNvPr>
                <p:cNvSpPr txBox="1"/>
                <p:nvPr/>
              </p:nvSpPr>
              <p:spPr>
                <a:xfrm>
                  <a:off x="6258060" y="2519724"/>
                  <a:ext cx="3277500" cy="2303726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non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CN value -&gt; 3</a:t>
                  </a: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Segment Size </a:t>
                  </a:r>
                  <a:r>
                    <a:rPr lang="en-GB" sz="1600" dirty="0"/>
                    <a:t>-&gt; 1</a:t>
                  </a:r>
                  <a14:m>
                    <m:oMath xmlns:m="http://schemas.openxmlformats.org/officeDocument/2006/math">
                      <m:r>
                        <a:rPr lang="es-ES" sz="1600" b="1" i="1" smtClean="0">
                          <a:latin typeface="Cambria Math" panose="02040503050406030204" pitchFamily="18" charset="0"/>
                        </a:rPr>
                        <m:t>𝑴𝒃</m:t>
                      </m:r>
                    </m:oMath>
                  </a14:m>
                  <a:endParaRPr lang="en-GB" sz="1600" b="1" i="1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b="1" i="1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Distance to centromere</a:t>
                  </a:r>
                  <a:endParaRPr lang="en-GB" sz="1600" i="1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endParaRPr lang="en-GB" sz="1600" dirty="0"/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1600" b="1" i="1" dirty="0"/>
                    <a:t>Relative Adjacent CN </a:t>
                  </a:r>
                  <a:r>
                    <a:rPr lang="en-GB" sz="1600" dirty="0"/>
                    <a:t>-&gt; </a:t>
                  </a:r>
                  <a:r>
                    <a:rPr lang="en-GB" sz="1600" b="1" dirty="0"/>
                    <a:t>3</a:t>
                  </a:r>
                  <a:r>
                    <a:rPr lang="en-GB" sz="1600" dirty="0"/>
                    <a:t> </a:t>
                  </a:r>
                  <a:endParaRPr lang="es-ES" sz="1600" b="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F85520D-FCA1-5549-9905-43E6352C6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060" y="2519724"/>
                  <a:ext cx="3277500" cy="2303726"/>
                </a:xfrm>
                <a:prstGeom prst="rect">
                  <a:avLst/>
                </a:prstGeom>
                <a:blipFill>
                  <a:blip r:embed="rId4"/>
                  <a:stretch>
                    <a:fillRect l="-816" t="-1734"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4E520F-A6B1-EF41-A1AF-AAD14B5C5AB0}"/>
              </a:ext>
            </a:extLst>
          </p:cNvPr>
          <p:cNvCxnSpPr>
            <a:cxnSpLocks/>
          </p:cNvCxnSpPr>
          <p:nvPr/>
        </p:nvCxnSpPr>
        <p:spPr>
          <a:xfrm>
            <a:off x="2458800" y="2430000"/>
            <a:ext cx="252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6F86DE-434B-B346-859D-F7BA4BD96EF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597687" y="1960754"/>
            <a:ext cx="0" cy="409606"/>
          </a:xfrm>
          <a:prstGeom prst="straightConnector1">
            <a:avLst/>
          </a:prstGeom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3B0570-15AE-D54C-87C8-505C0D4CCC9C}"/>
              </a:ext>
            </a:extLst>
          </p:cNvPr>
          <p:cNvSpPr txBox="1"/>
          <p:nvPr/>
        </p:nvSpPr>
        <p:spPr>
          <a:xfrm>
            <a:off x="1607672" y="1591422"/>
            <a:ext cx="1980029" cy="369332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Segment to study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30DBF6-AA2F-AB46-8EB7-44AB261FCB5A}"/>
              </a:ext>
            </a:extLst>
          </p:cNvPr>
          <p:cNvSpPr txBox="1"/>
          <p:nvPr/>
        </p:nvSpPr>
        <p:spPr>
          <a:xfrm>
            <a:off x="994801" y="658596"/>
            <a:ext cx="5471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1">
                    <a:lumMod val="75000"/>
                  </a:schemeClr>
                </a:solidFill>
              </a:rPr>
              <a:t>Segment features (Alternative 2)</a:t>
            </a:r>
          </a:p>
        </p:txBody>
      </p:sp>
    </p:spTree>
    <p:extLst>
      <p:ext uri="{BB962C8B-B14F-4D97-AF65-F5344CB8AC3E}">
        <p14:creationId xmlns:p14="http://schemas.microsoft.com/office/powerpoint/2010/main" val="216958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49ACC6-B59E-2544-9640-1D06615C8E9B}"/>
              </a:ext>
            </a:extLst>
          </p:cNvPr>
          <p:cNvSpPr txBox="1"/>
          <p:nvPr/>
        </p:nvSpPr>
        <p:spPr>
          <a:xfrm>
            <a:off x="1601788" y="263603"/>
            <a:ext cx="7401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Correlation between features (Alternative 1)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712122B-18E8-2647-93BF-C2685680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932" y="756790"/>
            <a:ext cx="6990394" cy="5666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71D70-CA17-2B42-B4E1-CED398D7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318617" y="2730499"/>
            <a:ext cx="2315613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A4E18-CDDC-924A-A331-710A43D508F4}"/>
              </a:ext>
            </a:extLst>
          </p:cNvPr>
          <p:cNvSpPr txBox="1"/>
          <p:nvPr/>
        </p:nvSpPr>
        <p:spPr>
          <a:xfrm>
            <a:off x="11000617" y="17521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623A47-486D-C747-B567-8ED53C95158E}"/>
              </a:ext>
            </a:extLst>
          </p:cNvPr>
          <p:cNvCxnSpPr>
            <a:cxnSpLocks/>
          </p:cNvCxnSpPr>
          <p:nvPr/>
        </p:nvCxnSpPr>
        <p:spPr>
          <a:xfrm>
            <a:off x="10695018" y="1936800"/>
            <a:ext cx="223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584EC44-FF9C-B943-965D-F096B054C092}"/>
              </a:ext>
            </a:extLst>
          </p:cNvPr>
          <p:cNvSpPr txBox="1"/>
          <p:nvPr/>
        </p:nvSpPr>
        <p:spPr>
          <a:xfrm>
            <a:off x="11017647" y="39790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D142B4-5C5B-6947-BCA2-BEF989017282}"/>
              </a:ext>
            </a:extLst>
          </p:cNvPr>
          <p:cNvCxnSpPr>
            <a:cxnSpLocks/>
          </p:cNvCxnSpPr>
          <p:nvPr/>
        </p:nvCxnSpPr>
        <p:spPr>
          <a:xfrm>
            <a:off x="10712048" y="4163693"/>
            <a:ext cx="223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A34A53-8FDE-884C-8685-5801D7F66516}"/>
              </a:ext>
            </a:extLst>
          </p:cNvPr>
          <p:cNvSpPr txBox="1"/>
          <p:nvPr/>
        </p:nvSpPr>
        <p:spPr>
          <a:xfrm>
            <a:off x="9736444" y="1173026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Correlation</a:t>
            </a:r>
          </a:p>
          <a:p>
            <a:pPr algn="ctr"/>
            <a:r>
              <a:rPr lang="en-GB" dirty="0"/>
              <a:t>(abs. value)</a:t>
            </a:r>
          </a:p>
        </p:txBody>
      </p:sp>
    </p:spTree>
    <p:extLst>
      <p:ext uri="{BB962C8B-B14F-4D97-AF65-F5344CB8AC3E}">
        <p14:creationId xmlns:p14="http://schemas.microsoft.com/office/powerpoint/2010/main" val="354503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805D72-44AE-7749-89B8-CB37B181CD7B}"/>
              </a:ext>
            </a:extLst>
          </p:cNvPr>
          <p:cNvGrpSpPr/>
          <p:nvPr/>
        </p:nvGrpSpPr>
        <p:grpSpPr>
          <a:xfrm>
            <a:off x="5095194" y="1320948"/>
            <a:ext cx="4649069" cy="4216103"/>
            <a:chOff x="7440187" y="1992968"/>
            <a:chExt cx="4649069" cy="4216103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49C9C67F-0BE8-B34D-BA10-FC7FB20C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-11694"/>
            <a:stretch/>
          </p:blipFill>
          <p:spPr>
            <a:xfrm>
              <a:off x="7440187" y="1992968"/>
              <a:ext cx="4649069" cy="3984004"/>
            </a:xfrm>
            <a:prstGeom prst="rect">
              <a:avLst/>
            </a:prstGeom>
          </p:spPr>
        </p:pic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83A6C5E-7173-424D-A536-F096FF8D3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7" r="6739"/>
            <a:stretch/>
          </p:blipFill>
          <p:spPr>
            <a:xfrm rot="5400000">
              <a:off x="9085019" y="4433557"/>
              <a:ext cx="985137" cy="25658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06CBAA-A67D-D641-BA45-5AB5045639A6}"/>
              </a:ext>
            </a:extLst>
          </p:cNvPr>
          <p:cNvSpPr txBox="1"/>
          <p:nvPr/>
        </p:nvSpPr>
        <p:spPr>
          <a:xfrm>
            <a:off x="1601788" y="263603"/>
            <a:ext cx="6151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Choosing the features (Alternative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783C6-ACB0-1945-865A-7CA18DF52BBB}"/>
                  </a:ext>
                </a:extLst>
              </p:cNvPr>
              <p:cNvSpPr txBox="1"/>
              <p:nvPr/>
            </p:nvSpPr>
            <p:spPr>
              <a:xfrm>
                <a:off x="767534" y="2136338"/>
                <a:ext cx="432766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Dividing the features into components</a:t>
                </a:r>
              </a:p>
              <a:p>
                <a:endParaRPr lang="en-GB" b="1" dirty="0"/>
              </a:p>
              <a:p>
                <a:r>
                  <a:rPr lang="en-GB" b="1" dirty="0"/>
                  <a:t>Total of: </a:t>
                </a:r>
                <a14:m>
                  <m:oMath xmlns:m="http://schemas.openxmlformats.org/officeDocument/2006/math">
                    <m:r>
                      <a:rPr lang="es-ES" b="1" i="1" u="sng" dirty="0" smtClean="0"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GB" u="sng" dirty="0"/>
                  <a:t> </a:t>
                </a:r>
                <a:r>
                  <a:rPr lang="en-GB" b="1" u="sng" dirty="0"/>
                  <a:t>components</a:t>
                </a:r>
              </a:p>
              <a:p>
                <a:endParaRPr lang="en-GB" b="1" dirty="0"/>
              </a:p>
              <a:p>
                <a:r>
                  <a:rPr lang="en-GB" b="1" dirty="0"/>
                  <a:t>- 5 components for BPC</a:t>
                </a:r>
              </a:p>
              <a:p>
                <a:endParaRPr lang="en-GB" b="1" dirty="0"/>
              </a:p>
              <a:p>
                <a:r>
                  <a:rPr lang="en-GB" b="1" dirty="0"/>
                  <a:t>- 3 components for CNLP</a:t>
                </a:r>
              </a:p>
              <a:p>
                <a:endParaRPr lang="en-GB" b="1" dirty="0"/>
              </a:p>
              <a:p>
                <a:r>
                  <a:rPr lang="en-GB" b="1" dirty="0"/>
                  <a:t>- 6 components for Max CN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783C6-ACB0-1945-865A-7CA18DF52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" y="2136338"/>
                <a:ext cx="4327660" cy="2585323"/>
              </a:xfrm>
              <a:prstGeom prst="rect">
                <a:avLst/>
              </a:prstGeom>
              <a:blipFill>
                <a:blip r:embed="rId4"/>
                <a:stretch>
                  <a:fillRect l="-1170" t="-980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702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A40A8AC-D692-2E45-A911-E7420C4C1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505" r="1" b="115"/>
          <a:stretch/>
        </p:blipFill>
        <p:spPr>
          <a:xfrm>
            <a:off x="568452" y="1385568"/>
            <a:ext cx="11055096" cy="5000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8F195-267C-0143-8E8F-8579E7D96892}"/>
              </a:ext>
            </a:extLst>
          </p:cNvPr>
          <p:cNvSpPr txBox="1"/>
          <p:nvPr/>
        </p:nvSpPr>
        <p:spPr>
          <a:xfrm>
            <a:off x="1024522" y="671204"/>
            <a:ext cx="7431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Optimal number of signatures (Alternative 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98B459-554C-B44E-89F0-F1579B54CDD9}"/>
                  </a:ext>
                </a:extLst>
              </p14:cNvPr>
              <p14:cNvContentPartPr/>
              <p14:nvPr/>
            </p14:nvContentPartPr>
            <p14:xfrm>
              <a:off x="2287135" y="1530332"/>
              <a:ext cx="2445120" cy="67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98B459-554C-B44E-89F0-F1579B54C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135" y="1350692"/>
                <a:ext cx="262476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7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597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Mutational processes and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4176-1614-8740-ABEA-CF7F523B0138}"/>
              </a:ext>
            </a:extLst>
          </p:cNvPr>
          <p:cNvSpPr txBox="1"/>
          <p:nvPr/>
        </p:nvSpPr>
        <p:spPr>
          <a:xfrm>
            <a:off x="2405445" y="1878985"/>
            <a:ext cx="625042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i="1" dirty="0"/>
              <a:t>Define the features of the genome to study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C8187-4D22-5945-A971-CBC3F54687C4}"/>
              </a:ext>
            </a:extLst>
          </p:cNvPr>
          <p:cNvSpPr txBox="1"/>
          <p:nvPr/>
        </p:nvSpPr>
        <p:spPr>
          <a:xfrm>
            <a:off x="3021800" y="3213445"/>
            <a:ext cx="501772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i="1" dirty="0"/>
              <a:t>Look for patterns in the mutations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53533-500B-8443-AD68-1B8B838389AF}"/>
              </a:ext>
            </a:extLst>
          </p:cNvPr>
          <p:cNvSpPr txBox="1"/>
          <p:nvPr/>
        </p:nvSpPr>
        <p:spPr>
          <a:xfrm>
            <a:off x="2727649" y="4547905"/>
            <a:ext cx="560602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i="1" dirty="0"/>
              <a:t>Associate the results with clinical data</a:t>
            </a:r>
          </a:p>
        </p:txBody>
      </p:sp>
    </p:spTree>
    <p:extLst>
      <p:ext uri="{BB962C8B-B14F-4D97-AF65-F5344CB8AC3E}">
        <p14:creationId xmlns:p14="http://schemas.microsoft.com/office/powerpoint/2010/main" val="830285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D80789-6839-1041-8A2F-65C3F9AE40C2}"/>
              </a:ext>
            </a:extLst>
          </p:cNvPr>
          <p:cNvSpPr txBox="1"/>
          <p:nvPr/>
        </p:nvSpPr>
        <p:spPr>
          <a:xfrm>
            <a:off x="398036" y="1167795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9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8D1622-77DA-154D-A9E6-F61C5CBE660E}"/>
              </a:ext>
            </a:extLst>
          </p:cNvPr>
          <p:cNvSpPr txBox="1"/>
          <p:nvPr/>
        </p:nvSpPr>
        <p:spPr>
          <a:xfrm>
            <a:off x="1601788" y="510415"/>
            <a:ext cx="4081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Deciding the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4CDAF-52C8-AB46-B333-49DFBE94BD2C}"/>
              </a:ext>
            </a:extLst>
          </p:cNvPr>
          <p:cNvSpPr txBox="1"/>
          <p:nvPr/>
        </p:nvSpPr>
        <p:spPr>
          <a:xfrm>
            <a:off x="576774" y="1716258"/>
            <a:ext cx="9101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- The first idea was to choose alternative 1 as it allows us to explore more features</a:t>
            </a:r>
          </a:p>
          <a:p>
            <a:endParaRPr lang="en-GB" i="1" dirty="0"/>
          </a:p>
          <a:p>
            <a:endParaRPr lang="en-GB" i="1" dirty="0"/>
          </a:p>
          <a:p>
            <a:r>
              <a:rPr lang="en-GB" i="1" dirty="0"/>
              <a:t>- Most features are highly correlated</a:t>
            </a:r>
          </a:p>
          <a:p>
            <a:endParaRPr lang="en-GB" i="1" dirty="0"/>
          </a:p>
          <a:p>
            <a:endParaRPr lang="en-GB" i="1" dirty="0"/>
          </a:p>
          <a:p>
            <a:r>
              <a:rPr lang="en-GB" i="1" dirty="0"/>
              <a:t>- Information is lost</a:t>
            </a:r>
          </a:p>
          <a:p>
            <a:endParaRPr lang="en-GB" i="1" dirty="0"/>
          </a:p>
          <a:p>
            <a:pPr marL="285750" indent="-285750">
              <a:buFontTx/>
              <a:buChar char="-"/>
            </a:pPr>
            <a:endParaRPr lang="en-GB" i="1" dirty="0"/>
          </a:p>
          <a:p>
            <a:r>
              <a:rPr lang="en-GB" i="1" dirty="0"/>
              <a:t>- Final decision: </a:t>
            </a:r>
            <a:r>
              <a:rPr lang="en-GB" b="1" dirty="0"/>
              <a:t>Alternative 2</a:t>
            </a:r>
          </a:p>
        </p:txBody>
      </p:sp>
    </p:spTree>
    <p:extLst>
      <p:ext uri="{BB962C8B-B14F-4D97-AF65-F5344CB8AC3E}">
        <p14:creationId xmlns:p14="http://schemas.microsoft.com/office/powerpoint/2010/main" val="94889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B6AD5C-1667-2042-981C-A66F8EB0A31B}"/>
              </a:ext>
            </a:extLst>
          </p:cNvPr>
          <p:cNvSpPr txBox="1"/>
          <p:nvPr/>
        </p:nvSpPr>
        <p:spPr>
          <a:xfrm>
            <a:off x="1601788" y="397873"/>
            <a:ext cx="577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Feature correlation (Alternative 2)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827C66-B24C-4448-95B8-6D88407696E8}"/>
              </a:ext>
            </a:extLst>
          </p:cNvPr>
          <p:cNvGrpSpPr/>
          <p:nvPr/>
        </p:nvGrpSpPr>
        <p:grpSpPr>
          <a:xfrm>
            <a:off x="4262285" y="1238864"/>
            <a:ext cx="6046839" cy="5427740"/>
            <a:chOff x="4262283" y="1032387"/>
            <a:chExt cx="6046839" cy="5427740"/>
          </a:xfrm>
          <a:solidFill>
            <a:schemeClr val="bg1"/>
          </a:solidFill>
        </p:grpSpPr>
        <p:pic>
          <p:nvPicPr>
            <p:cNvPr id="42" name="Picture 41" descr="Chart&#10;&#10;Description automatically generated">
              <a:extLst>
                <a:ext uri="{FF2B5EF4-FFF2-40B4-BE49-F238E27FC236}">
                  <a16:creationId xmlns:a16="http://schemas.microsoft.com/office/drawing/2014/main" id="{47B4995C-A8A2-C042-B9B1-18B7775D6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8" b="10517"/>
            <a:stretch/>
          </p:blipFill>
          <p:spPr>
            <a:xfrm>
              <a:off x="4262283" y="1032387"/>
              <a:ext cx="6046839" cy="4306530"/>
            </a:xfrm>
            <a:prstGeom prst="rect">
              <a:avLst/>
            </a:prstGeom>
            <a:grpFill/>
          </p:spPr>
        </p:pic>
        <p:pic>
          <p:nvPicPr>
            <p:cNvPr id="44" name="Picture 43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38B7CB6F-47BB-8E45-9DD0-FE788D6E3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3" b="4742"/>
            <a:stretch/>
          </p:blipFill>
          <p:spPr>
            <a:xfrm rot="5400000">
              <a:off x="6890774" y="4295801"/>
              <a:ext cx="1069668" cy="3258984"/>
            </a:xfrm>
            <a:prstGeom prst="rect">
              <a:avLst/>
            </a:prstGeom>
            <a:grpFill/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07A1CC-BD3D-9747-A158-80B78DA976E0}"/>
              </a:ext>
            </a:extLst>
          </p:cNvPr>
          <p:cNvSpPr txBox="1"/>
          <p:nvPr/>
        </p:nvSpPr>
        <p:spPr>
          <a:xfrm>
            <a:off x="967026" y="2132104"/>
            <a:ext cx="3338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Total of: </a:t>
            </a:r>
            <a:r>
              <a:rPr lang="en-GB" b="1" u="sng" dirty="0"/>
              <a:t>20 components</a:t>
            </a:r>
          </a:p>
          <a:p>
            <a:endParaRPr lang="en-GB" b="1" dirty="0"/>
          </a:p>
          <a:p>
            <a:r>
              <a:rPr lang="en-GB" b="1" dirty="0"/>
              <a:t>- 7 components for CN</a:t>
            </a:r>
          </a:p>
          <a:p>
            <a:endParaRPr lang="en-GB" b="1" dirty="0"/>
          </a:p>
          <a:p>
            <a:r>
              <a:rPr lang="en-GB" b="1" dirty="0"/>
              <a:t>- 6 components for </a:t>
            </a:r>
            <a:r>
              <a:rPr lang="en-GB" b="1" dirty="0" err="1"/>
              <a:t>SegSize</a:t>
            </a:r>
            <a:endParaRPr lang="en-GB" b="1" dirty="0"/>
          </a:p>
          <a:p>
            <a:pPr marL="285750" indent="-285750">
              <a:buFontTx/>
              <a:buChar char="-"/>
            </a:pPr>
            <a:endParaRPr lang="en-GB" b="1" dirty="0"/>
          </a:p>
          <a:p>
            <a:r>
              <a:rPr lang="en-GB" b="1" dirty="0"/>
              <a:t>- 4 components </a:t>
            </a:r>
            <a:r>
              <a:rPr lang="en-GB" b="1" dirty="0" err="1"/>
              <a:t>fo</a:t>
            </a:r>
            <a:r>
              <a:rPr lang="en-GB" b="1" dirty="0"/>
              <a:t> </a:t>
            </a:r>
            <a:r>
              <a:rPr lang="en-GB" b="1" dirty="0" err="1"/>
              <a:t>DistCent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- 3 components for </a:t>
            </a:r>
            <a:r>
              <a:rPr lang="en-GB" b="1" dirty="0" err="1"/>
              <a:t>RelAdjCN</a:t>
            </a:r>
            <a:endParaRPr lang="en-GB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7A41244-3E57-ED42-8524-96313E347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562483" y="3057120"/>
            <a:ext cx="2315613" cy="635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105C610-B6BE-3C41-A018-84889AEF0A8C}"/>
              </a:ext>
            </a:extLst>
          </p:cNvPr>
          <p:cNvSpPr txBox="1"/>
          <p:nvPr/>
        </p:nvSpPr>
        <p:spPr>
          <a:xfrm>
            <a:off x="11244483" y="20787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335031-70E2-7248-A71E-110A5D9329A9}"/>
              </a:ext>
            </a:extLst>
          </p:cNvPr>
          <p:cNvCxnSpPr>
            <a:cxnSpLocks/>
          </p:cNvCxnSpPr>
          <p:nvPr/>
        </p:nvCxnSpPr>
        <p:spPr>
          <a:xfrm>
            <a:off x="10938884" y="2263421"/>
            <a:ext cx="223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9EA939-A6E6-6E4A-9C08-557FDEB7079C}"/>
              </a:ext>
            </a:extLst>
          </p:cNvPr>
          <p:cNvSpPr txBox="1"/>
          <p:nvPr/>
        </p:nvSpPr>
        <p:spPr>
          <a:xfrm>
            <a:off x="11261513" y="43056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01B4A7-41C9-C74F-A7E8-89B86BB0B736}"/>
              </a:ext>
            </a:extLst>
          </p:cNvPr>
          <p:cNvCxnSpPr>
            <a:cxnSpLocks/>
          </p:cNvCxnSpPr>
          <p:nvPr/>
        </p:nvCxnSpPr>
        <p:spPr>
          <a:xfrm>
            <a:off x="10955914" y="4490314"/>
            <a:ext cx="223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0F9C6ED-28E9-354F-B7EF-BD089BD9A09E}"/>
              </a:ext>
            </a:extLst>
          </p:cNvPr>
          <p:cNvSpPr txBox="1"/>
          <p:nvPr/>
        </p:nvSpPr>
        <p:spPr>
          <a:xfrm>
            <a:off x="9980310" y="1499647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Correlation</a:t>
            </a:r>
          </a:p>
          <a:p>
            <a:pPr algn="ctr"/>
            <a:r>
              <a:rPr lang="en-GB" dirty="0"/>
              <a:t>(abs. value)</a:t>
            </a:r>
          </a:p>
        </p:txBody>
      </p:sp>
    </p:spTree>
    <p:extLst>
      <p:ext uri="{BB962C8B-B14F-4D97-AF65-F5344CB8AC3E}">
        <p14:creationId xmlns:p14="http://schemas.microsoft.com/office/powerpoint/2010/main" val="33489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ACBCE8-BAF4-3C4F-8533-9B0CF85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06221" y="1076632"/>
            <a:ext cx="6408643" cy="55011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C11F9-624D-254C-9FE8-12C1C307A701}"/>
              </a:ext>
            </a:extLst>
          </p:cNvPr>
          <p:cNvSpPr txBox="1"/>
          <p:nvPr/>
        </p:nvSpPr>
        <p:spPr>
          <a:xfrm>
            <a:off x="1601788" y="397873"/>
            <a:ext cx="735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Sample by component matrix (Alternative 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30B255-B80A-ED48-8CC8-8FAEAEB74392}"/>
              </a:ext>
            </a:extLst>
          </p:cNvPr>
          <p:cNvSpPr txBox="1"/>
          <p:nvPr/>
        </p:nvSpPr>
        <p:spPr>
          <a:xfrm>
            <a:off x="1431968" y="2455270"/>
            <a:ext cx="26212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/>
              <a:t>Alternative 2</a:t>
            </a:r>
          </a:p>
          <a:p>
            <a:endParaRPr lang="en-GB" sz="2400" b="1" i="1" dirty="0"/>
          </a:p>
          <a:p>
            <a:r>
              <a:rPr lang="en-GB" sz="2400" b="1" i="1" dirty="0"/>
              <a:t>- 4 features</a:t>
            </a:r>
          </a:p>
          <a:p>
            <a:endParaRPr lang="en-GB" sz="2400" b="1" i="1" dirty="0"/>
          </a:p>
          <a:p>
            <a:r>
              <a:rPr lang="en-GB" sz="2400" b="1" i="1" dirty="0">
                <a:highlight>
                  <a:srgbClr val="00FFFF"/>
                </a:highlight>
              </a:rPr>
              <a:t>- 22 Components</a:t>
            </a:r>
          </a:p>
          <a:p>
            <a:endParaRPr lang="en-GB" sz="2400" b="1" i="1" dirty="0"/>
          </a:p>
          <a:p>
            <a:r>
              <a:rPr lang="en-GB" sz="2400" b="1" i="1" dirty="0">
                <a:highlight>
                  <a:srgbClr val="FFFF00"/>
                </a:highlight>
              </a:rPr>
              <a:t>- 4 signatures</a:t>
            </a:r>
          </a:p>
        </p:txBody>
      </p:sp>
    </p:spTree>
    <p:extLst>
      <p:ext uri="{BB962C8B-B14F-4D97-AF65-F5344CB8AC3E}">
        <p14:creationId xmlns:p14="http://schemas.microsoft.com/office/powerpoint/2010/main" val="1640918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161B4-53EB-374E-B0C4-F4D8184E9C87}"/>
              </a:ext>
            </a:extLst>
          </p:cNvPr>
          <p:cNvSpPr txBox="1"/>
          <p:nvPr/>
        </p:nvSpPr>
        <p:spPr>
          <a:xfrm>
            <a:off x="900112" y="255572"/>
            <a:ext cx="4988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Main results for Alternative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7E6C-2F68-F144-A6E7-001D08CB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639" y="1396597"/>
            <a:ext cx="5506404" cy="494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7D67-54DF-2F4E-BFAF-ED4C6A9A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9498" y="1396597"/>
            <a:ext cx="4759268" cy="4944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8207D-6CC2-BA4D-A943-296793F947E4}"/>
              </a:ext>
            </a:extLst>
          </p:cNvPr>
          <p:cNvSpPr txBox="1"/>
          <p:nvPr/>
        </p:nvSpPr>
        <p:spPr>
          <a:xfrm>
            <a:off x="2170012" y="983129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Sample by Signature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E8660-20D6-0447-AF50-023496D01BA8}"/>
              </a:ext>
            </a:extLst>
          </p:cNvPr>
          <p:cNvSpPr txBox="1"/>
          <p:nvPr/>
        </p:nvSpPr>
        <p:spPr>
          <a:xfrm>
            <a:off x="7610885" y="98149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Signature by Component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77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FB186CE-F339-3D4B-8749-70D372CBE185}"/>
              </a:ext>
            </a:extLst>
          </p:cNvPr>
          <p:cNvSpPr txBox="1"/>
          <p:nvPr/>
        </p:nvSpPr>
        <p:spPr>
          <a:xfrm>
            <a:off x="676342" y="422464"/>
            <a:ext cx="893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Signature exposures and number of mutated segments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B05D-76FF-F34A-9CDB-6AE5FBA5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6603" y="1249879"/>
            <a:ext cx="10339754" cy="5066270"/>
          </a:xfrm>
          <a:prstGeom prst="rect">
            <a:avLst/>
          </a:prstGeom>
          <a:ln w="1905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3737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9750B7-FA98-984E-8865-30C21ABD748F}"/>
              </a:ext>
            </a:extLst>
          </p:cNvPr>
          <p:cNvSpPr txBox="1"/>
          <p:nvPr/>
        </p:nvSpPr>
        <p:spPr>
          <a:xfrm>
            <a:off x="900112" y="394329"/>
            <a:ext cx="5858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Comparison with Geoff’s signatures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0EEDF1-B13E-ED4B-8626-D1BA26AB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782" y="1039862"/>
            <a:ext cx="6007100" cy="5283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84CBE-F8DE-724A-A872-F831E6B1140D}"/>
              </a:ext>
            </a:extLst>
          </p:cNvPr>
          <p:cNvSpPr txBox="1"/>
          <p:nvPr/>
        </p:nvSpPr>
        <p:spPr>
          <a:xfrm>
            <a:off x="1247712" y="1840868"/>
            <a:ext cx="3141893" cy="64633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Some signatures are highly correlated with Geoff’s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886CA-0B4C-8F4C-9336-C64F03F40D55}"/>
              </a:ext>
            </a:extLst>
          </p:cNvPr>
          <p:cNvSpPr txBox="1"/>
          <p:nvPr/>
        </p:nvSpPr>
        <p:spPr>
          <a:xfrm>
            <a:off x="887827" y="3349997"/>
            <a:ext cx="4390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B1-B4 = Alternative 2 Signatures</a:t>
            </a:r>
          </a:p>
          <a:p>
            <a:endParaRPr lang="en-GB" b="1" dirty="0"/>
          </a:p>
          <a:p>
            <a:r>
              <a:rPr lang="en-GB" b="1" dirty="0"/>
              <a:t>G1-G7 = Geoff’s Signatures</a:t>
            </a:r>
          </a:p>
          <a:p>
            <a:endParaRPr lang="en-GB" b="1" dirty="0"/>
          </a:p>
          <a:p>
            <a:r>
              <a:rPr lang="en-GB" b="1" dirty="0"/>
              <a:t>NM_A2 = Number of mutated segments</a:t>
            </a:r>
          </a:p>
        </p:txBody>
      </p:sp>
    </p:spTree>
    <p:extLst>
      <p:ext uri="{BB962C8B-B14F-4D97-AF65-F5344CB8AC3E}">
        <p14:creationId xmlns:p14="http://schemas.microsoft.com/office/powerpoint/2010/main" val="1512926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96FC39-63C8-4C4F-9094-9E070FA24E42}"/>
              </a:ext>
            </a:extLst>
          </p:cNvPr>
          <p:cNvSpPr txBox="1"/>
          <p:nvPr/>
        </p:nvSpPr>
        <p:spPr>
          <a:xfrm>
            <a:off x="1256977" y="392083"/>
            <a:ext cx="5858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Comparison with Geoff’s signatures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3DF85DF-4F60-6F49-B5EE-C124C1CE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48" y="1335266"/>
            <a:ext cx="6414867" cy="405888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0E8C982-AB19-7348-828C-3719B5037D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00" y="1609867"/>
            <a:ext cx="1663779" cy="3960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7DABEC-7B2F-1E4C-8A31-281844C8EC9E}"/>
              </a:ext>
            </a:extLst>
          </p:cNvPr>
          <p:cNvCxnSpPr>
            <a:cxnSpLocks/>
          </p:cNvCxnSpPr>
          <p:nvPr/>
        </p:nvCxnSpPr>
        <p:spPr>
          <a:xfrm>
            <a:off x="1392702" y="3364707"/>
            <a:ext cx="8707901" cy="6005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3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DCF835-DFA5-9746-9404-C052416C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70366" y="1121249"/>
            <a:ext cx="6009246" cy="55450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B47B7C-452D-8D47-B2BE-11A9F66B6E71}"/>
              </a:ext>
            </a:extLst>
          </p:cNvPr>
          <p:cNvSpPr txBox="1"/>
          <p:nvPr/>
        </p:nvSpPr>
        <p:spPr>
          <a:xfrm>
            <a:off x="1601788" y="397873"/>
            <a:ext cx="735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Sample by component matrix (Alternative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4B96C-DFCE-B748-A8DA-2384A3DFFF69}"/>
              </a:ext>
            </a:extLst>
          </p:cNvPr>
          <p:cNvSpPr txBox="1"/>
          <p:nvPr/>
        </p:nvSpPr>
        <p:spPr>
          <a:xfrm>
            <a:off x="1382985" y="2455270"/>
            <a:ext cx="26212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/>
              <a:t>Alternative 1:</a:t>
            </a:r>
          </a:p>
          <a:p>
            <a:endParaRPr lang="en-GB" sz="2400" b="1" i="1" dirty="0"/>
          </a:p>
          <a:p>
            <a:r>
              <a:rPr lang="en-GB" sz="2400" b="1" i="1" dirty="0"/>
              <a:t>- 3 features</a:t>
            </a:r>
          </a:p>
          <a:p>
            <a:endParaRPr lang="en-GB" sz="2400" b="1" i="1" dirty="0"/>
          </a:p>
          <a:p>
            <a:r>
              <a:rPr lang="en-GB" sz="2400" b="1" i="1" dirty="0"/>
              <a:t>- 14 Components</a:t>
            </a:r>
          </a:p>
          <a:p>
            <a:pPr marL="342900" indent="-342900">
              <a:buFontTx/>
              <a:buChar char="-"/>
            </a:pPr>
            <a:endParaRPr lang="en-GB" sz="2400" b="1" i="1" dirty="0"/>
          </a:p>
          <a:p>
            <a:r>
              <a:rPr lang="en-GB" sz="2400" b="1" i="1" dirty="0"/>
              <a:t>- 4 Signatures</a:t>
            </a:r>
          </a:p>
        </p:txBody>
      </p:sp>
    </p:spTree>
    <p:extLst>
      <p:ext uri="{BB962C8B-B14F-4D97-AF65-F5344CB8AC3E}">
        <p14:creationId xmlns:p14="http://schemas.microsoft.com/office/powerpoint/2010/main" val="3666689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DDBE9C-D3EF-5249-BED6-92DE5294999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594495" y="1692412"/>
            <a:ext cx="4763558" cy="493200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A89CD36-56B3-2647-8DB3-A70CC1A0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6" y="1692412"/>
            <a:ext cx="5694575" cy="493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7450D3-C649-BD41-BE3A-73F0E47D6427}"/>
              </a:ext>
            </a:extLst>
          </p:cNvPr>
          <p:cNvSpPr txBox="1"/>
          <p:nvPr/>
        </p:nvSpPr>
        <p:spPr>
          <a:xfrm>
            <a:off x="1438105" y="211708"/>
            <a:ext cx="4856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Main results for Alternative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4D379-FDEF-5C4A-BADA-8A1CEA96C81C}"/>
              </a:ext>
            </a:extLst>
          </p:cNvPr>
          <p:cNvSpPr txBox="1"/>
          <p:nvPr/>
        </p:nvSpPr>
        <p:spPr>
          <a:xfrm>
            <a:off x="2158888" y="1138632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Sample by Signature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4D5E8-4BC9-D14F-B194-E2D22E5176BD}"/>
              </a:ext>
            </a:extLst>
          </p:cNvPr>
          <p:cNvSpPr txBox="1"/>
          <p:nvPr/>
        </p:nvSpPr>
        <p:spPr>
          <a:xfrm>
            <a:off x="7599761" y="1136995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Signature by Component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56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DA3CEBAA-DEEF-3E47-9032-72B252D1A80E}"/>
              </a:ext>
            </a:extLst>
          </p:cNvPr>
          <p:cNvSpPr/>
          <p:nvPr/>
        </p:nvSpPr>
        <p:spPr>
          <a:xfrm>
            <a:off x="2583204" y="4785285"/>
            <a:ext cx="1666568" cy="97339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Signature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85A4A-00B6-A640-B58C-D7A68ABC09B9}"/>
              </a:ext>
            </a:extLst>
          </p:cNvPr>
          <p:cNvSpPr txBox="1"/>
          <p:nvPr/>
        </p:nvSpPr>
        <p:spPr>
          <a:xfrm>
            <a:off x="4129550" y="3080164"/>
            <a:ext cx="2424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Feature extraction</a:t>
            </a:r>
          </a:p>
        </p:txBody>
      </p:sp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A7ADAA2A-CFA5-3640-86C2-B78B359A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298" y="1590407"/>
            <a:ext cx="752168" cy="731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A8BEC7-E5B9-3940-B2C1-3EE115E34856}"/>
              </a:ext>
            </a:extLst>
          </p:cNvPr>
          <p:cNvSpPr txBox="1"/>
          <p:nvPr/>
        </p:nvSpPr>
        <p:spPr>
          <a:xfrm>
            <a:off x="276127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1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4B5DF224-6A85-8B4C-AD4D-ADCD7257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8008" y="1590407"/>
            <a:ext cx="752168" cy="731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0B10B1-F7FB-594A-9118-0D7658641D7B}"/>
              </a:ext>
            </a:extLst>
          </p:cNvPr>
          <p:cNvSpPr txBox="1"/>
          <p:nvPr/>
        </p:nvSpPr>
        <p:spPr>
          <a:xfrm>
            <a:off x="465398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2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4BD2FD02-FADE-BC44-9013-5CF6EDDE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18" y="1590407"/>
            <a:ext cx="752168" cy="7313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3B4434-3239-064B-8A45-F7F611905108}"/>
              </a:ext>
            </a:extLst>
          </p:cNvPr>
          <p:cNvSpPr txBox="1"/>
          <p:nvPr/>
        </p:nvSpPr>
        <p:spPr>
          <a:xfrm>
            <a:off x="6546699" y="237739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Patient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69513-FD3A-0247-9E42-A487A701D228}"/>
              </a:ext>
            </a:extLst>
          </p:cNvPr>
          <p:cNvSpPr txBox="1"/>
          <p:nvPr/>
        </p:nvSpPr>
        <p:spPr>
          <a:xfrm>
            <a:off x="3080499" y="50883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SNVs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4C816F-B8AF-5B4A-A3F0-E583A352D5CB}"/>
              </a:ext>
            </a:extLst>
          </p:cNvPr>
          <p:cNvCxnSpPr>
            <a:cxnSpLocks/>
          </p:cNvCxnSpPr>
          <p:nvPr/>
        </p:nvCxnSpPr>
        <p:spPr>
          <a:xfrm flipH="1">
            <a:off x="3668904" y="3631289"/>
            <a:ext cx="1388903" cy="133251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F146AE-A543-EF4D-9772-13180B0DE397}"/>
              </a:ext>
            </a:extLst>
          </p:cNvPr>
          <p:cNvCxnSpPr>
            <a:cxnSpLocks/>
          </p:cNvCxnSpPr>
          <p:nvPr/>
        </p:nvCxnSpPr>
        <p:spPr>
          <a:xfrm>
            <a:off x="5626896" y="3631289"/>
            <a:ext cx="1388903" cy="133251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27746-EC7A-464B-AE1D-51F5495E4F3E}"/>
              </a:ext>
            </a:extLst>
          </p:cNvPr>
          <p:cNvCxnSpPr>
            <a:cxnSpLocks/>
          </p:cNvCxnSpPr>
          <p:nvPr/>
        </p:nvCxnSpPr>
        <p:spPr>
          <a:xfrm flipH="1">
            <a:off x="5342352" y="3609565"/>
            <a:ext cx="1" cy="135423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FBB62C4-B1A8-3C4B-8558-B058F2CBC234}"/>
              </a:ext>
            </a:extLst>
          </p:cNvPr>
          <p:cNvSpPr txBox="1"/>
          <p:nvPr/>
        </p:nvSpPr>
        <p:spPr>
          <a:xfrm>
            <a:off x="4960707" y="50873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CNAs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44AE1-6D0C-7041-A5B9-3564B82975D3}"/>
              </a:ext>
            </a:extLst>
          </p:cNvPr>
          <p:cNvSpPr txBox="1"/>
          <p:nvPr/>
        </p:nvSpPr>
        <p:spPr>
          <a:xfrm>
            <a:off x="6908933" y="5036396"/>
            <a:ext cx="6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1363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FB186CE-F339-3D4B-8749-70D372CBE185}"/>
              </a:ext>
            </a:extLst>
          </p:cNvPr>
          <p:cNvSpPr txBox="1"/>
          <p:nvPr/>
        </p:nvSpPr>
        <p:spPr>
          <a:xfrm>
            <a:off x="676342" y="422464"/>
            <a:ext cx="893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Signature exposures and number of mutated segments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B05D-76FF-F34A-9CDB-6AE5FBA5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6342" y="1249879"/>
            <a:ext cx="10087452" cy="5066270"/>
          </a:xfrm>
          <a:prstGeom prst="rect">
            <a:avLst/>
          </a:prstGeom>
          <a:ln w="1905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7995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1EE596-DAFD-1842-8E56-514FC4479ED9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Remaining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work</a:t>
            </a: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5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52F7D-CC7C-E84F-BE06-6964B282BFC7}"/>
              </a:ext>
            </a:extLst>
          </p:cNvPr>
          <p:cNvSpPr txBox="1"/>
          <p:nvPr/>
        </p:nvSpPr>
        <p:spPr>
          <a:xfrm>
            <a:off x="530863" y="452270"/>
            <a:ext cx="7561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Things to include in the project /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E3836-D66F-AD4F-AEBC-32C180BE5A0A}"/>
              </a:ext>
            </a:extLst>
          </p:cNvPr>
          <p:cNvSpPr txBox="1"/>
          <p:nvPr/>
        </p:nvSpPr>
        <p:spPr>
          <a:xfrm>
            <a:off x="2124221" y="1406769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Relate signatures to mutations of interest, </a:t>
            </a:r>
            <a:r>
              <a:rPr lang="en-GB" i="1" dirty="0" err="1"/>
              <a:t>e.g</a:t>
            </a:r>
            <a:r>
              <a:rPr lang="en-GB" i="1" dirty="0"/>
              <a:t> BRCA</a:t>
            </a:r>
          </a:p>
          <a:p>
            <a:endParaRPr lang="en-GB" i="1" dirty="0"/>
          </a:p>
          <a:p>
            <a:r>
              <a:rPr lang="en-GB" i="1" dirty="0"/>
              <a:t>- Study the presence of WGD in the samples</a:t>
            </a:r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B7A3FE37-5FAF-9C4E-8BE7-0A75E02F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9" y="3225612"/>
            <a:ext cx="8934060" cy="270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43635-24B7-8445-936E-38D2693739A9}"/>
              </a:ext>
            </a:extLst>
          </p:cNvPr>
          <p:cNvSpPr txBox="1"/>
          <p:nvPr/>
        </p:nvSpPr>
        <p:spPr>
          <a:xfrm>
            <a:off x="3010604" y="2856280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(Similar to Geoff’s paper)</a:t>
            </a:r>
          </a:p>
        </p:txBody>
      </p:sp>
    </p:spTree>
    <p:extLst>
      <p:ext uri="{BB962C8B-B14F-4D97-AF65-F5344CB8AC3E}">
        <p14:creationId xmlns:p14="http://schemas.microsoft.com/office/powerpoint/2010/main" val="307406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CE3836-D66F-AD4F-AEBC-32C180BE5A0A}"/>
              </a:ext>
            </a:extLst>
          </p:cNvPr>
          <p:cNvSpPr txBox="1"/>
          <p:nvPr/>
        </p:nvSpPr>
        <p:spPr>
          <a:xfrm>
            <a:off x="1997613" y="1275000"/>
            <a:ext cx="541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Use a larger dataset </a:t>
            </a:r>
          </a:p>
          <a:p>
            <a:endParaRPr lang="en-GB" i="1" dirty="0"/>
          </a:p>
          <a:p>
            <a:r>
              <a:rPr lang="en-GB" i="1" dirty="0"/>
              <a:t>- Combine the information from both alternatives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E530D-4ED4-EA42-B6D5-3461A5360800}"/>
              </a:ext>
            </a:extLst>
          </p:cNvPr>
          <p:cNvSpPr txBox="1"/>
          <p:nvPr/>
        </p:nvSpPr>
        <p:spPr>
          <a:xfrm>
            <a:off x="530863" y="452270"/>
            <a:ext cx="7561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Things to include in the project / Future work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CD06607C-5079-2748-853A-B51E6C541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1632" y="3599537"/>
            <a:ext cx="752168" cy="73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694D02-A731-9946-8AD2-769F6C4CD433}"/>
              </a:ext>
            </a:extLst>
          </p:cNvPr>
          <p:cNvSpPr txBox="1"/>
          <p:nvPr/>
        </p:nvSpPr>
        <p:spPr>
          <a:xfrm>
            <a:off x="1997613" y="4386520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Sample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5754375-78E0-8D45-ACD2-7964EC62878B}"/>
              </a:ext>
            </a:extLst>
          </p:cNvPr>
          <p:cNvCxnSpPr>
            <a:cxnSpLocks/>
          </p:cNvCxnSpPr>
          <p:nvPr/>
        </p:nvCxnSpPr>
        <p:spPr>
          <a:xfrm>
            <a:off x="3217819" y="4330850"/>
            <a:ext cx="1672606" cy="996541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1C2618D-36EF-7540-9576-AFCFEB99044C}"/>
              </a:ext>
            </a:extLst>
          </p:cNvPr>
          <p:cNvCxnSpPr>
            <a:cxnSpLocks/>
          </p:cNvCxnSpPr>
          <p:nvPr/>
        </p:nvCxnSpPr>
        <p:spPr>
          <a:xfrm flipV="1">
            <a:off x="3217819" y="3334309"/>
            <a:ext cx="1672606" cy="996541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EF13AC-0C6F-2943-ACFD-86884ACFFC0C}"/>
              </a:ext>
            </a:extLst>
          </p:cNvPr>
          <p:cNvSpPr txBox="1"/>
          <p:nvPr/>
        </p:nvSpPr>
        <p:spPr>
          <a:xfrm>
            <a:off x="4290646" y="2869809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5D23B-235F-3848-BABF-E6CB828EAD96}"/>
              </a:ext>
            </a:extLst>
          </p:cNvPr>
          <p:cNvSpPr txBox="1"/>
          <p:nvPr/>
        </p:nvSpPr>
        <p:spPr>
          <a:xfrm>
            <a:off x="4304714" y="551453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A2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36305DF-7884-684B-9EED-21AF4CFFE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571266"/>
              </p:ext>
            </p:extLst>
          </p:nvPr>
        </p:nvGraphicFramePr>
        <p:xfrm>
          <a:off x="5044928" y="2299258"/>
          <a:ext cx="3019929" cy="2171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2933685-0D81-5C44-B7B9-C352DE24E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26524"/>
              </p:ext>
            </p:extLst>
          </p:nvPr>
        </p:nvGraphicFramePr>
        <p:xfrm>
          <a:off x="5017237" y="4522964"/>
          <a:ext cx="3019929" cy="2171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65278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9D025-3D6D-254B-8D20-7B4438B61D7F}"/>
              </a:ext>
            </a:extLst>
          </p:cNvPr>
          <p:cNvSpPr txBox="1"/>
          <p:nvPr/>
        </p:nvSpPr>
        <p:spPr>
          <a:xfrm>
            <a:off x="530863" y="452270"/>
            <a:ext cx="7561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Things to include in the project /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A71FA-3266-5145-8960-DF42BF5AD87A}"/>
              </a:ext>
            </a:extLst>
          </p:cNvPr>
          <p:cNvSpPr txBox="1"/>
          <p:nvPr/>
        </p:nvSpPr>
        <p:spPr>
          <a:xfrm>
            <a:off x="1683421" y="1460665"/>
            <a:ext cx="525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Relations with regions of interest in terms of CN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35A18C7-4204-8C4A-B17A-11686CCC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65" y="2077171"/>
            <a:ext cx="4071069" cy="4328557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CB4FB59-F431-004C-8CED-96815BAD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8" y="1985139"/>
            <a:ext cx="4813465" cy="451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32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96D6D-59AF-6744-80C3-011EF959D1F6}"/>
              </a:ext>
            </a:extLst>
          </p:cNvPr>
          <p:cNvSpPr txBox="1"/>
          <p:nvPr/>
        </p:nvSpPr>
        <p:spPr>
          <a:xfrm>
            <a:off x="3159940" y="2890391"/>
            <a:ext cx="5872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Special thanks to Lena, Florian</a:t>
            </a:r>
          </a:p>
          <a:p>
            <a:pPr algn="ctr"/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and everyone at the lab</a:t>
            </a:r>
          </a:p>
        </p:txBody>
      </p:sp>
    </p:spTree>
    <p:extLst>
      <p:ext uri="{BB962C8B-B14F-4D97-AF65-F5344CB8AC3E}">
        <p14:creationId xmlns:p14="http://schemas.microsoft.com/office/powerpoint/2010/main" val="421065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Signature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85A4A-00B6-A640-B58C-D7A68ABC09B9}"/>
              </a:ext>
            </a:extLst>
          </p:cNvPr>
          <p:cNvSpPr txBox="1"/>
          <p:nvPr/>
        </p:nvSpPr>
        <p:spPr>
          <a:xfrm>
            <a:off x="2482332" y="1319490"/>
            <a:ext cx="4833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Signature extraction and identification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8BEC7-E5B9-3940-B2C1-3EE115E34856}"/>
              </a:ext>
            </a:extLst>
          </p:cNvPr>
          <p:cNvSpPr txBox="1"/>
          <p:nvPr/>
        </p:nvSpPr>
        <p:spPr>
          <a:xfrm>
            <a:off x="1621976" y="3567518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Genome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0B10B1-F7FB-594A-9118-0D7658641D7B}"/>
              </a:ext>
            </a:extLst>
          </p:cNvPr>
          <p:cNvSpPr txBox="1"/>
          <p:nvPr/>
        </p:nvSpPr>
        <p:spPr>
          <a:xfrm>
            <a:off x="4288916" y="3567518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Genome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B4434-3239-064B-8A45-F7F611905108}"/>
              </a:ext>
            </a:extLst>
          </p:cNvPr>
          <p:cNvSpPr txBox="1"/>
          <p:nvPr/>
        </p:nvSpPr>
        <p:spPr>
          <a:xfrm>
            <a:off x="6955856" y="3567518"/>
            <a:ext cx="12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Genome 3</a:t>
            </a:r>
          </a:p>
        </p:txBody>
      </p:sp>
      <p:pic>
        <p:nvPicPr>
          <p:cNvPr id="5" name="Picture 4" descr="Timeline, waterfall chart&#10;&#10;Description automatically generated">
            <a:extLst>
              <a:ext uri="{FF2B5EF4-FFF2-40B4-BE49-F238E27FC236}">
                <a16:creationId xmlns:a16="http://schemas.microsoft.com/office/drawing/2014/main" id="{3B92B12C-B351-CE41-8D97-914B2B62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19" y="1934950"/>
            <a:ext cx="8712200" cy="11557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45526E-F3A7-FB42-A668-81D1E1EA7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790161"/>
              </p:ext>
            </p:extLst>
          </p:nvPr>
        </p:nvGraphicFramePr>
        <p:xfrm>
          <a:off x="993534" y="4121730"/>
          <a:ext cx="2256916" cy="2016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764CC21-3310-E74A-A699-C525D2229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963904"/>
              </p:ext>
            </p:extLst>
          </p:nvPr>
        </p:nvGraphicFramePr>
        <p:xfrm>
          <a:off x="6420308" y="4121729"/>
          <a:ext cx="2256916" cy="2016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1E474A9-1768-734F-ADFA-5C89D3A44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359943"/>
              </p:ext>
            </p:extLst>
          </p:nvPr>
        </p:nvGraphicFramePr>
        <p:xfrm>
          <a:off x="3689445" y="4121729"/>
          <a:ext cx="2256916" cy="2016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1970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305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Signature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85A4A-00B6-A640-B58C-D7A68ABC09B9}"/>
              </a:ext>
            </a:extLst>
          </p:cNvPr>
          <p:cNvSpPr txBox="1"/>
          <p:nvPr/>
        </p:nvSpPr>
        <p:spPr>
          <a:xfrm>
            <a:off x="3656229" y="1471324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Signature assignment</a:t>
            </a:r>
            <a:endParaRPr lang="en-GB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FC71-3240-6C4F-B3E7-CF87FCA29B8B}"/>
              </a:ext>
            </a:extLst>
          </p:cNvPr>
          <p:cNvSpPr txBox="1"/>
          <p:nvPr/>
        </p:nvSpPr>
        <p:spPr>
          <a:xfrm>
            <a:off x="2457321" y="2254221"/>
            <a:ext cx="460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Associate signatures with possible causes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3F6BA-9F7C-5848-A4A2-DC02963640BA}"/>
              </a:ext>
            </a:extLst>
          </p:cNvPr>
          <p:cNvSpPr txBox="1"/>
          <p:nvPr/>
        </p:nvSpPr>
        <p:spPr>
          <a:xfrm>
            <a:off x="2457321" y="31040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Survival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349DB-58B9-E741-8DB5-10DAC8434728}"/>
              </a:ext>
            </a:extLst>
          </p:cNvPr>
          <p:cNvSpPr txBox="1"/>
          <p:nvPr/>
        </p:nvSpPr>
        <p:spPr>
          <a:xfrm>
            <a:off x="2457321" y="3964412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Mutations of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4FC1A-079A-AC4C-BE5C-CCE378190CE9}"/>
              </a:ext>
            </a:extLst>
          </p:cNvPr>
          <p:cNvSpPr txBox="1"/>
          <p:nvPr/>
        </p:nvSpPr>
        <p:spPr>
          <a:xfrm>
            <a:off x="2457320" y="482473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- Personalized treatments</a:t>
            </a:r>
          </a:p>
        </p:txBody>
      </p:sp>
    </p:spTree>
    <p:extLst>
      <p:ext uri="{BB962C8B-B14F-4D97-AF65-F5344CB8AC3E}">
        <p14:creationId xmlns:p14="http://schemas.microsoft.com/office/powerpoint/2010/main" val="426809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SNV signatures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B2C15-4865-734A-A2E1-8FEAD37E3622}"/>
              </a:ext>
            </a:extLst>
          </p:cNvPr>
          <p:cNvSpPr txBox="1"/>
          <p:nvPr/>
        </p:nvSpPr>
        <p:spPr>
          <a:xfrm>
            <a:off x="942025" y="380651"/>
            <a:ext cx="639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SNV signatures (</a:t>
            </a:r>
            <a:r>
              <a:rPr lang="en-GB" sz="2800" i="1" u="sng" dirty="0" err="1">
                <a:solidFill>
                  <a:schemeClr val="accent2">
                    <a:lumMod val="75000"/>
                  </a:schemeClr>
                </a:solidFill>
              </a:rPr>
              <a:t>Alexandrov</a:t>
            </a:r>
            <a:r>
              <a:rPr lang="en-GB" sz="2800" i="1" u="sng" dirty="0">
                <a:solidFill>
                  <a:schemeClr val="accent2">
                    <a:lumMod val="75000"/>
                  </a:schemeClr>
                </a:solidFill>
              </a:rPr>
              <a:t> et al </a:t>
            </a:r>
            <a:r>
              <a:rPr lang="en-GB" sz="2800" u="sng" dirty="0">
                <a:solidFill>
                  <a:schemeClr val="accent2">
                    <a:lumMod val="75000"/>
                  </a:schemeClr>
                </a:solidFill>
              </a:rPr>
              <a:t>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700A2-6F63-6F45-9F8C-605154243C3B}"/>
              </a:ext>
            </a:extLst>
          </p:cNvPr>
          <p:cNvSpPr txBox="1"/>
          <p:nvPr/>
        </p:nvSpPr>
        <p:spPr>
          <a:xfrm>
            <a:off x="3942274" y="1592827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  A C C T G C T A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102D-EB75-6642-B2E5-DDDDB797AAE9}"/>
              </a:ext>
            </a:extLst>
          </p:cNvPr>
          <p:cNvSpPr txBox="1"/>
          <p:nvPr/>
        </p:nvSpPr>
        <p:spPr>
          <a:xfrm>
            <a:off x="1654405" y="1592827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Reference: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FDF6E-B357-6F48-8982-F4A6DFB5665C}"/>
              </a:ext>
            </a:extLst>
          </p:cNvPr>
          <p:cNvSpPr txBox="1"/>
          <p:nvPr/>
        </p:nvSpPr>
        <p:spPr>
          <a:xfrm>
            <a:off x="3942274" y="2304216"/>
            <a:ext cx="2992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…  A C C T </a:t>
            </a:r>
            <a:r>
              <a:rPr lang="en-GB" sz="2400" b="1" dirty="0">
                <a:solidFill>
                  <a:srgbClr val="FF0000"/>
                </a:solidFill>
              </a:rPr>
              <a:t>C</a:t>
            </a:r>
            <a:r>
              <a:rPr lang="en-GB" sz="2400" b="1" dirty="0"/>
              <a:t> C T A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20620-3F3F-EC45-B39D-CA24F417B64A}"/>
              </a:ext>
            </a:extLst>
          </p:cNvPr>
          <p:cNvSpPr txBox="1"/>
          <p:nvPr/>
        </p:nvSpPr>
        <p:spPr>
          <a:xfrm>
            <a:off x="1654405" y="2304216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Sample: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D988BD-1794-9744-B8C8-D4C537C80173}"/>
              </a:ext>
            </a:extLst>
          </p:cNvPr>
          <p:cNvCxnSpPr>
            <a:cxnSpLocks/>
          </p:cNvCxnSpPr>
          <p:nvPr/>
        </p:nvCxnSpPr>
        <p:spPr>
          <a:xfrm>
            <a:off x="5619135" y="2765881"/>
            <a:ext cx="0" cy="663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A74A64-2D6E-EC43-A998-8481A05022C1}"/>
              </a:ext>
            </a:extLst>
          </p:cNvPr>
          <p:cNvSpPr txBox="1"/>
          <p:nvPr/>
        </p:nvSpPr>
        <p:spPr>
          <a:xfrm>
            <a:off x="4742933" y="3567499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SNV</a:t>
            </a:r>
          </a:p>
          <a:p>
            <a:pPr algn="ctr"/>
            <a:r>
              <a:rPr lang="en-GB" dirty="0"/>
              <a:t>(6 possibilities)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2D54AE-1F49-BA4B-B1C0-E81E6FD41544}"/>
              </a:ext>
            </a:extLst>
          </p:cNvPr>
          <p:cNvCxnSpPr>
            <a:cxnSpLocks/>
          </p:cNvCxnSpPr>
          <p:nvPr/>
        </p:nvCxnSpPr>
        <p:spPr>
          <a:xfrm flipH="1">
            <a:off x="3687097" y="2765881"/>
            <a:ext cx="1622324" cy="801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D1DBB3-207D-4844-83F9-B2AE7D8D54AE}"/>
              </a:ext>
            </a:extLst>
          </p:cNvPr>
          <p:cNvSpPr txBox="1"/>
          <p:nvPr/>
        </p:nvSpPr>
        <p:spPr>
          <a:xfrm>
            <a:off x="2389376" y="3567498"/>
            <a:ext cx="175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Prior base</a:t>
            </a:r>
          </a:p>
          <a:p>
            <a:pPr algn="ctr"/>
            <a:r>
              <a:rPr lang="en-GB" dirty="0"/>
              <a:t>(4 possibilities)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87A128-AD2D-5449-BA5C-A3DCE666A1F3}"/>
              </a:ext>
            </a:extLst>
          </p:cNvPr>
          <p:cNvCxnSpPr>
            <a:cxnSpLocks/>
          </p:cNvCxnSpPr>
          <p:nvPr/>
        </p:nvCxnSpPr>
        <p:spPr>
          <a:xfrm>
            <a:off x="5910574" y="2765881"/>
            <a:ext cx="1622324" cy="8016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06FB93-D430-3C44-BACA-ADDD221BD47F}"/>
              </a:ext>
            </a:extLst>
          </p:cNvPr>
          <p:cNvSpPr txBox="1"/>
          <p:nvPr/>
        </p:nvSpPr>
        <p:spPr>
          <a:xfrm>
            <a:off x="7096489" y="3567498"/>
            <a:ext cx="175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Posterior base</a:t>
            </a:r>
          </a:p>
          <a:p>
            <a:pPr algn="ctr"/>
            <a:r>
              <a:rPr lang="en-GB" dirty="0"/>
              <a:t>(4 possibilities)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B7FAD8-82C0-D54E-952F-D0840A050CFC}"/>
              </a:ext>
            </a:extLst>
          </p:cNvPr>
          <p:cNvSpPr txBox="1"/>
          <p:nvPr/>
        </p:nvSpPr>
        <p:spPr>
          <a:xfrm>
            <a:off x="2912936" y="4410694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96 types of SNVs (Components)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B8146-B926-2242-869B-32E030713D12}"/>
              </a:ext>
            </a:extLst>
          </p:cNvPr>
          <p:cNvSpPr txBox="1"/>
          <p:nvPr/>
        </p:nvSpPr>
        <p:spPr>
          <a:xfrm>
            <a:off x="3283198" y="5130781"/>
            <a:ext cx="466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highlight>
                  <a:srgbClr val="00FFFF"/>
                </a:highlight>
              </a:rPr>
              <a:t>Features</a:t>
            </a:r>
            <a:r>
              <a:rPr lang="en-GB" dirty="0"/>
              <a:t> -&gt; </a:t>
            </a:r>
            <a:r>
              <a:rPr lang="en-GB" i="1" dirty="0"/>
              <a:t>SNV, Prior base, Posterior 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97C64-20A9-9C41-B310-47D7F129D021}"/>
              </a:ext>
            </a:extLst>
          </p:cNvPr>
          <p:cNvSpPr txBox="1"/>
          <p:nvPr/>
        </p:nvSpPr>
        <p:spPr>
          <a:xfrm>
            <a:off x="3324105" y="5696980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The features are divided into </a:t>
            </a:r>
            <a:r>
              <a:rPr lang="en-GB" b="1" dirty="0">
                <a:highlight>
                  <a:srgbClr val="00FFFF"/>
                </a:highlight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1898652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{EA7DE202-ACAB-1449-A13F-F3EB1383665B}tf10001060</Template>
  <TotalTime>26168</TotalTime>
  <Words>1137</Words>
  <Application>Microsoft Macintosh PowerPoint</Application>
  <PresentationFormat>Widescreen</PresentationFormat>
  <Paragraphs>322</Paragraphs>
  <Slides>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Trebuchet MS</vt:lpstr>
      <vt:lpstr>Wingdings 3</vt:lpstr>
      <vt:lpstr>Facet</vt:lpstr>
      <vt:lpstr>Analysis of copy number signatures using admixture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Lemos Portela</dc:creator>
  <cp:lastModifiedBy>Jorge Lemos Portela</cp:lastModifiedBy>
  <cp:revision>103</cp:revision>
  <dcterms:created xsi:type="dcterms:W3CDTF">2021-07-01T10:07:10Z</dcterms:created>
  <dcterms:modified xsi:type="dcterms:W3CDTF">2021-07-24T23:26:22Z</dcterms:modified>
</cp:coreProperties>
</file>